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Default Extension="pict" ContentType="image/pict"/>
  <Override PartName="/ppt/slides/slide9.xml" ContentType="application/vnd.openxmlformats-officedocument.presentationml.slide+xml"/>
  <Override PartName="/ppt/notesSlides/notesSlide4.xml" ContentType="application/vnd.openxmlformats-officedocument.presentationml.notes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embeddings/Microsoft_Equation7.bin" ContentType="application/vnd.openxmlformats-officedocument.oleObject"/>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Default Extension="jpeg" ContentType="image/jpeg"/>
  <Override PartName="/ppt/embeddings/Microsoft_Equation3.bin" ContentType="application/vnd.openxmlformats-officedocument.oleObject"/>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ppt/embeddings/Microsoft_Equation8.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embeddings/Microsoft_Equation4.bin" ContentType="application/vnd.openxmlformats-officedocument.oleObject"/>
  <Override PartName="/ppt/theme/theme3.xml" ContentType="application/vnd.openxmlformats-officedocument.theme+xml"/>
  <Override PartName="/ppt/slideLayouts/slideLayout2.xml" ContentType="application/vnd.openxmlformats-officedocument.presentationml.slideLayout+xml"/>
  <Default Extension="png" ContentType="image/png"/>
  <Default Extension="pdf" ContentType="application/pdf"/>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embeddings/Microsoft_Equation5.bin" ContentType="application/vnd.openxmlformats-officedocument.oleObject"/>
  <Override PartName="/ppt/slideLayouts/slideLayout3.xml" ContentType="application/vnd.openxmlformats-officedocument.presentationml.slideLayout+xml"/>
  <Override PartName="/ppt/embeddings/Microsoft_Equation1.bin" ContentType="application/vnd.openxmlformats-officedocument.oleObject"/>
  <Default Extension="tiff" ContentType="image/tiff"/>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embeddings/Microsoft_Equation6.bin" ContentType="application/vnd.openxmlformats-officedocument.oleObject"/>
  <Override PartName="/ppt/notesSlides/notesSlide8.xml" ContentType="application/vnd.openxmlformats-officedocument.presentationml.notesSlide+xml"/>
  <Override PartName="/ppt/slideLayouts/slideLayout4.xml" ContentType="application/vnd.openxmlformats-officedocument.presentationml.slideLayout+xml"/>
  <Override PartName="/ppt/embeddings/Microsoft_Equation2.bin" ContentType="application/vnd.openxmlformats-officedocument.oleObject"/>
  <Override PartName="/ppt/slideMasters/slideMaster1.xml" ContentType="application/vnd.openxmlformats-officedocument.presentationml.slideMaster+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1"/>
  </p:notesMasterIdLst>
  <p:handoutMasterIdLst>
    <p:handoutMasterId r:id="rId22"/>
  </p:handoutMasterIdLst>
  <p:sldIdLst>
    <p:sldId id="1497" r:id="rId2"/>
    <p:sldId id="1500" r:id="rId3"/>
    <p:sldId id="1480" r:id="rId4"/>
    <p:sldId id="1501" r:id="rId5"/>
    <p:sldId id="1482" r:id="rId6"/>
    <p:sldId id="1503" r:id="rId7"/>
    <p:sldId id="1426" r:id="rId8"/>
    <p:sldId id="1498" r:id="rId9"/>
    <p:sldId id="1483" r:id="rId10"/>
    <p:sldId id="1484" r:id="rId11"/>
    <p:sldId id="1499" r:id="rId12"/>
    <p:sldId id="1429" r:id="rId13"/>
    <p:sldId id="1502" r:id="rId14"/>
    <p:sldId id="1485" r:id="rId15"/>
    <p:sldId id="1430" r:id="rId16"/>
    <p:sldId id="1481" r:id="rId17"/>
    <p:sldId id="1436" r:id="rId18"/>
    <p:sldId id="1487" r:id="rId19"/>
    <p:sldId id="1488" r:id="rId20"/>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Times" charset="0"/>
        <a:ea typeface="+mn-ea"/>
        <a:cs typeface="+mn-cs"/>
      </a:defRPr>
    </a:lvl1pPr>
    <a:lvl2pPr marL="457200" algn="l" rtl="0" eaLnBrk="0" fontAlgn="base" hangingPunct="0">
      <a:spcBef>
        <a:spcPct val="0"/>
      </a:spcBef>
      <a:spcAft>
        <a:spcPct val="0"/>
      </a:spcAft>
      <a:defRPr sz="2000" kern="1200">
        <a:solidFill>
          <a:schemeClr val="tx1"/>
        </a:solidFill>
        <a:latin typeface="Times" charset="0"/>
        <a:ea typeface="+mn-ea"/>
        <a:cs typeface="+mn-cs"/>
      </a:defRPr>
    </a:lvl2pPr>
    <a:lvl3pPr marL="914400" algn="l" rtl="0" eaLnBrk="0" fontAlgn="base" hangingPunct="0">
      <a:spcBef>
        <a:spcPct val="0"/>
      </a:spcBef>
      <a:spcAft>
        <a:spcPct val="0"/>
      </a:spcAft>
      <a:defRPr sz="2000" kern="1200">
        <a:solidFill>
          <a:schemeClr val="tx1"/>
        </a:solidFill>
        <a:latin typeface="Times" charset="0"/>
        <a:ea typeface="+mn-ea"/>
        <a:cs typeface="+mn-cs"/>
      </a:defRPr>
    </a:lvl3pPr>
    <a:lvl4pPr marL="1371600" algn="l" rtl="0" eaLnBrk="0" fontAlgn="base" hangingPunct="0">
      <a:spcBef>
        <a:spcPct val="0"/>
      </a:spcBef>
      <a:spcAft>
        <a:spcPct val="0"/>
      </a:spcAft>
      <a:defRPr sz="2000" kern="1200">
        <a:solidFill>
          <a:schemeClr val="tx1"/>
        </a:solidFill>
        <a:latin typeface="Times" charset="0"/>
        <a:ea typeface="+mn-ea"/>
        <a:cs typeface="+mn-cs"/>
      </a:defRPr>
    </a:lvl4pPr>
    <a:lvl5pPr marL="1828800" algn="l" rtl="0" eaLnBrk="0" fontAlgn="base" hangingPunct="0">
      <a:spcBef>
        <a:spcPct val="0"/>
      </a:spcBef>
      <a:spcAft>
        <a:spcPct val="0"/>
      </a:spcAft>
      <a:defRPr sz="2000" kern="1200">
        <a:solidFill>
          <a:schemeClr val="tx1"/>
        </a:solidFill>
        <a:latin typeface="Times" charset="0"/>
        <a:ea typeface="+mn-ea"/>
        <a:cs typeface="+mn-cs"/>
      </a:defRPr>
    </a:lvl5pPr>
    <a:lvl6pPr marL="2286000" algn="l" defTabSz="457200" rtl="0" eaLnBrk="1" latinLnBrk="0" hangingPunct="1">
      <a:defRPr sz="2000" kern="1200">
        <a:solidFill>
          <a:schemeClr val="tx1"/>
        </a:solidFill>
        <a:latin typeface="Times" charset="0"/>
        <a:ea typeface="+mn-ea"/>
        <a:cs typeface="+mn-cs"/>
      </a:defRPr>
    </a:lvl6pPr>
    <a:lvl7pPr marL="2743200" algn="l" defTabSz="457200" rtl="0" eaLnBrk="1" latinLnBrk="0" hangingPunct="1">
      <a:defRPr sz="2000" kern="1200">
        <a:solidFill>
          <a:schemeClr val="tx1"/>
        </a:solidFill>
        <a:latin typeface="Times" charset="0"/>
        <a:ea typeface="+mn-ea"/>
        <a:cs typeface="+mn-cs"/>
      </a:defRPr>
    </a:lvl7pPr>
    <a:lvl8pPr marL="3200400" algn="l" defTabSz="457200" rtl="0" eaLnBrk="1" latinLnBrk="0" hangingPunct="1">
      <a:defRPr sz="2000" kern="1200">
        <a:solidFill>
          <a:schemeClr val="tx1"/>
        </a:solidFill>
        <a:latin typeface="Times" charset="0"/>
        <a:ea typeface="+mn-ea"/>
        <a:cs typeface="+mn-cs"/>
      </a:defRPr>
    </a:lvl8pPr>
    <a:lvl9pPr marL="3657600" algn="l" defTabSz="457200" rtl="0" eaLnBrk="1" latinLnBrk="0" hangingPunct="1">
      <a:defRPr sz="20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AA3F8"/>
    <a:srgbClr val="FDAECD"/>
    <a:srgbClr val="F3F3F7"/>
    <a:srgbClr val="FF0000"/>
    <a:srgbClr val="000080"/>
    <a:srgbClr val="0080FF"/>
    <a:srgbClr val="004080"/>
    <a:srgbClr val="2356AA"/>
    <a:srgbClr val="FF8000"/>
    <a:srgbClr val="491E1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22574" autoAdjust="0"/>
    <p:restoredTop sz="99802" autoAdjust="0"/>
  </p:normalViewPr>
  <p:slideViewPr>
    <p:cSldViewPr snapToGrid="0">
      <p:cViewPr>
        <p:scale>
          <a:sx n="66" d="100"/>
          <a:sy n="66" d="100"/>
        </p:scale>
        <p:origin x="-2416" y="-176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ict"/><Relationship Id="rId2" Type="http://schemas.openxmlformats.org/officeDocument/2006/relationships/image" Target="../media/image21.emf"/><Relationship Id="rId3" Type="http://schemas.openxmlformats.org/officeDocument/2006/relationships/image" Target="../media/image22.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ict"/><Relationship Id="rId2" Type="http://schemas.openxmlformats.org/officeDocument/2006/relationships/image" Target="../media/image39.pict"/><Relationship Id="rId3" Type="http://schemas.openxmlformats.org/officeDocument/2006/relationships/image" Target="../media/image4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7206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7206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7206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5D2B6C6-7064-4E44-981C-60A655963AA0}"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3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383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383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383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83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383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BFAC51D-9AE1-124F-A244-EA51168CA2C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we consider the two opponents, we see mosquitoes are comparable in size to drops, </a:t>
            </a:r>
            <a:r>
              <a:rPr lang="en-US" b="1" baseline="0" dirty="0" smtClean="0"/>
              <a:t>but drops have a mass 2-50 times a mosquito’s mass and a much higher speed. </a:t>
            </a:r>
          </a:p>
        </p:txBody>
      </p:sp>
      <p:sp>
        <p:nvSpPr>
          <p:cNvPr id="4" name="Slide Number Placeholder 3"/>
          <p:cNvSpPr>
            <a:spLocks noGrp="1"/>
          </p:cNvSpPr>
          <p:nvPr>
            <p:ph type="sldNum" sz="quarter" idx="10"/>
          </p:nvPr>
        </p:nvSpPr>
        <p:spPr/>
        <p:txBody>
          <a:bodyPr/>
          <a:lstStyle/>
          <a:p>
            <a:fld id="{5BFAC51D-9AE1-124F-A244-EA51168CA2C6}"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often does a mosquito get hit by a raindrop? Violent rain falls at a rate of</a:t>
            </a:r>
            <a:r>
              <a:rPr lang="en-US" baseline="0" dirty="0" smtClean="0"/>
              <a:t> 50 mm/hr, and raindrops can range in size from 10-65 mg on average. </a:t>
            </a:r>
          </a:p>
          <a:p>
            <a:r>
              <a:rPr lang="en-US" baseline="0" dirty="0" smtClean="0"/>
              <a:t>Mosquitoes have an impact area (plan view area) of 30-40 mm^2. </a:t>
            </a:r>
          </a:p>
          <a:p>
            <a:r>
              <a:rPr lang="en-US" baseline="0" dirty="0" smtClean="0"/>
              <a:t>We assume the effects of frontal impacts during flight are negligible</a:t>
            </a:r>
            <a:r>
              <a:rPr lang="en-US" b="1" baseline="0" dirty="0" smtClean="0"/>
              <a:t>. </a:t>
            </a:r>
          </a:p>
          <a:p>
            <a:r>
              <a:rPr lang="en-US" b="1" baseline="0" dirty="0" smtClean="0"/>
              <a:t>Therefore, during heavy rain, a mosquito will be struck about every 25 seconds on average.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There are 2</a:t>
            </a:r>
            <a:r>
              <a:rPr lang="en-US" b="1" baseline="0" dirty="0" smtClean="0"/>
              <a:t> types of impacts</a:t>
            </a:r>
            <a:r>
              <a:rPr lang="en-US" baseline="0" dirty="0" smtClean="0"/>
              <a:t>. Direct impacts occur when a drop hits the body (red)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Glancing impacts occur when a drop impacts a wing or leg (green). </a:t>
            </a:r>
          </a:p>
          <a:p>
            <a:r>
              <a:rPr lang="en-US" baseline="0" dirty="0" smtClean="0"/>
              <a:t>We find that the direct impact zone accounts for ¼ of the total impact area, and hypothesize that </a:t>
            </a:r>
            <a:r>
              <a:rPr lang="en-US" b="1" baseline="0" dirty="0" smtClean="0"/>
              <a:t>glancing impacts are 3X more likely.</a:t>
            </a:r>
            <a:endParaRPr lang="en-US" b="1" dirty="0"/>
          </a:p>
        </p:txBody>
      </p:sp>
      <p:sp>
        <p:nvSpPr>
          <p:cNvPr id="4" name="Slide Number Placeholder 3"/>
          <p:cNvSpPr>
            <a:spLocks noGrp="1"/>
          </p:cNvSpPr>
          <p:nvPr>
            <p:ph type="sldNum" sz="quarter" idx="10"/>
          </p:nvPr>
        </p:nvSpPr>
        <p:spPr/>
        <p:txBody>
          <a:bodyPr/>
          <a:lstStyle/>
          <a:p>
            <a:fld id="{5BFAC51D-9AE1-124F-A244-EA51168CA2C6}"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AC51D-9AE1-124F-A244-EA51168CA2C6}"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698582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second type of impact is a direct hit. </a:t>
            </a:r>
          </a:p>
          <a:p>
            <a:endParaRPr lang="en-US" dirty="0" smtClean="0"/>
          </a:p>
          <a:p>
            <a:r>
              <a:rPr lang="en-US" dirty="0" smtClean="0"/>
              <a:t>A direct hit occurs</a:t>
            </a:r>
            <a:r>
              <a:rPr lang="en-US" baseline="0" dirty="0" smtClean="0"/>
              <a:t> when a drop hits the center of a mosquito's body in an inelastic collision and acts to push it downward many body lengths.</a:t>
            </a:r>
          </a:p>
          <a:p>
            <a:endParaRPr lang="en-US" baseline="0" dirty="0" smtClean="0"/>
          </a:p>
          <a:p>
            <a:r>
              <a:rPr lang="en-US" b="1" baseline="0" dirty="0" smtClean="0"/>
              <a:t>Eventually, the mosquito and drop separate and the mosquito recovers</a:t>
            </a:r>
          </a:p>
        </p:txBody>
      </p:sp>
      <p:sp>
        <p:nvSpPr>
          <p:cNvPr id="4" name="Slide Number Placeholder 3"/>
          <p:cNvSpPr>
            <a:spLocks noGrp="1"/>
          </p:cNvSpPr>
          <p:nvPr>
            <p:ph type="sldNum" sz="quarter" idx="10"/>
          </p:nvPr>
        </p:nvSpPr>
        <p:spPr/>
        <p:txBody>
          <a:bodyPr/>
          <a:lstStyle/>
          <a:p>
            <a:fld id="{5BFAC51D-9AE1-124F-A244-EA51168CA2C6}"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simplified diagram of what we see through our camera, where…</a:t>
            </a:r>
            <a:endParaRPr lang="en-US" dirty="0" smtClean="0"/>
          </a:p>
          <a:p>
            <a:r>
              <a:rPr lang="en-US" dirty="0" smtClean="0"/>
              <a:t>From conservation of momentum we can predict the</a:t>
            </a:r>
            <a:r>
              <a:rPr lang="en-US" baseline="0" dirty="0" smtClean="0"/>
              <a:t> final velocity from this eqn. </a:t>
            </a:r>
          </a:p>
          <a:p>
            <a:r>
              <a:rPr lang="en-US" baseline="0" dirty="0" smtClean="0"/>
              <a:t>The plot shows the velocity ratio versus the ratio of masses. Notice that direct impacts follow the curve well. Departure from the curve happens when a drop glances the object and pulls it downward. Kinetic energy is lost in this rotation. A mosquito, as denoted by the blue X, will slow a drop only by 10%. By comparison, a massive dragonfly will zap 90% of a drop’s velocity. </a:t>
            </a:r>
          </a:p>
          <a:p>
            <a:r>
              <a:rPr lang="en-US" b="1" baseline="0" dirty="0" smtClean="0"/>
              <a:t>An insect’s mass determines it’s speed post-impact.</a:t>
            </a:r>
            <a:r>
              <a:rPr lang="en-US" sz="1200" b="1" dirty="0" smtClean="0">
                <a:solidFill>
                  <a:srgbClr val="000000"/>
                </a:solidFill>
                <a:latin typeface="Times"/>
                <a:cs typeface="Times"/>
              </a:rPr>
              <a:t> </a:t>
            </a:r>
          </a:p>
          <a:p>
            <a:r>
              <a:rPr lang="en-US" sz="1200" dirty="0" smtClean="0">
                <a:solidFill>
                  <a:srgbClr val="000000"/>
                </a:solidFill>
                <a:latin typeface="Times"/>
                <a:cs typeface="Times"/>
              </a:rPr>
              <a:t>Mosquitoes are so lightweight, raindrops loose very little momentum (2-17%) upon impact.</a:t>
            </a:r>
            <a:r>
              <a:rPr lang="en-US" sz="1200" baseline="0" dirty="0" smtClean="0">
                <a:solidFill>
                  <a:srgbClr val="000000"/>
                </a:solidFill>
                <a:latin typeface="Times"/>
                <a:cs typeface="Times"/>
              </a:rPr>
              <a:t> </a:t>
            </a:r>
            <a:r>
              <a:rPr lang="en-US" sz="1200" b="1" baseline="0" dirty="0" smtClean="0">
                <a:solidFill>
                  <a:srgbClr val="000000"/>
                </a:solidFill>
                <a:latin typeface="Times"/>
                <a:cs typeface="Times"/>
              </a:rPr>
              <a:t>A small momentum transfer signifies small force transfer.</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5BFAC51D-9AE1-124F-A244-EA51168CA2C6}"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Drops impacting solid surfaces transfer most of there initial</a:t>
            </a:r>
            <a:r>
              <a:rPr lang="en-US" b="1" baseline="0" dirty="0" smtClean="0"/>
              <a:t> momentum, generating forces high enough to cause splashing.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The force of impact scales as the drop mass times velocity divided by impact time.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 terminal velocity raindrop will strike a solid surface with a force of 50,000 dynes which is 10,000 times the weight of a mosquito.</a:t>
            </a:r>
            <a:endParaRPr lang="en-US" b="0" dirty="0" smtClean="0"/>
          </a:p>
          <a:p>
            <a:endParaRPr lang="en-US" b="1" dirty="0"/>
          </a:p>
        </p:txBody>
      </p:sp>
      <p:sp>
        <p:nvSpPr>
          <p:cNvPr id="4" name="Slide Number Placeholder 3"/>
          <p:cNvSpPr>
            <a:spLocks noGrp="1"/>
          </p:cNvSpPr>
          <p:nvPr>
            <p:ph type="sldNum" sz="quarter" idx="10"/>
          </p:nvPr>
        </p:nvSpPr>
        <p:spPr/>
        <p:txBody>
          <a:bodyPr/>
          <a:lstStyle/>
          <a:p>
            <a:fld id="{5BFAC51D-9AE1-124F-A244-EA51168CA2C6}"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our experiments with slow drop speeds, we saw mimics accelerate 50-</a:t>
            </a:r>
            <a:r>
              <a:rPr lang="en-US" baseline="0" smtClean="0"/>
              <a:t>300 G. </a:t>
            </a:r>
            <a:r>
              <a:rPr lang="en-US" baseline="0" dirty="0" smtClean="0"/>
              <a:t>A human’s tolerance to acceleration is about 25 G, and the champions of generating acceleration, fleas, experience 135 G. </a:t>
            </a:r>
          </a:p>
          <a:p>
            <a:endParaRPr lang="en-US" baseline="0" dirty="0" smtClean="0"/>
          </a:p>
          <a:p>
            <a:r>
              <a:rPr lang="en-US" baseline="0" dirty="0" smtClean="0"/>
              <a:t>To give you an idea of the force involved here: if a 2 dyne mosquito undergoes 300 G, the resulting force is equivalent to the weight of 0.6 grams, about the weight of a feather. </a:t>
            </a:r>
            <a:endParaRPr lang="en-US" b="1" baseline="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5BFAC51D-9AE1-124F-A244-EA51168CA2C6}"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Allow</a:t>
            </a:r>
            <a:r>
              <a:rPr lang="en-US" baseline="0" dirty="0" smtClean="0"/>
              <a:t> me to introduce some areas of future work with this video. There is no way a mosquito would be able to flap it’s wing through a jet. It is simply too lightweight. We will now expand our view to a wider range of insects…</a:t>
            </a:r>
            <a:endParaRPr lang="en-US" dirty="0"/>
          </a:p>
        </p:txBody>
      </p:sp>
      <p:sp>
        <p:nvSpPr>
          <p:cNvPr id="4" name="Slide Number Placeholder 3"/>
          <p:cNvSpPr>
            <a:spLocks noGrp="1"/>
          </p:cNvSpPr>
          <p:nvPr>
            <p:ph type="sldNum" sz="quarter" idx="10"/>
          </p:nvPr>
        </p:nvSpPr>
        <p:spPr/>
        <p:txBody>
          <a:bodyPr/>
          <a:lstStyle/>
          <a:p>
            <a:fld id="{5BFAC51D-9AE1-124F-A244-EA51168CA2C6}"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994270D-CC79-C749-BF6D-A908B80B85D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898340A-CF65-7240-8FAB-A52BC46EC83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D98084A-7C34-234A-BD26-34F53AA50BE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7B5D2F97-403E-F348-8C4E-E60FA3833AC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1E5E72C5-97A2-C840-8066-FC743DA6C96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6A91457E-C961-A742-A452-262409D5347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EB8BF1CD-E462-1445-84E5-FEC709BB244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smtClean="0"/>
            </a:lvl1pPr>
          </a:lstStyle>
          <a:p>
            <a:fld id="{91331ED1-8C19-3247-B5FC-0F21F5E7D4EB}"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3504EFD1-9DC7-6546-93C8-F4F713EAA4A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lvl1pPr>
              <a:defRPr>
                <a:solidFill>
                  <a:srgbClr val="000099"/>
                </a:solidFill>
              </a:defRPr>
            </a:lvl1pPr>
            <a:lvl2pPr>
              <a:defRPr>
                <a:solidFill>
                  <a:srgbClr val="000099"/>
                </a:solidFill>
              </a:defRPr>
            </a:lvl2pPr>
            <a:lvl3pPr>
              <a:defRPr>
                <a:solidFill>
                  <a:srgbClr val="000099"/>
                </a:solidFill>
              </a:defRPr>
            </a:lvl3pPr>
            <a:lvl4pPr>
              <a:defRPr>
                <a:solidFill>
                  <a:srgbClr val="000099"/>
                </a:solidFill>
              </a:defRPr>
            </a:lvl4pPr>
            <a:lvl5pPr>
              <a:defRPr>
                <a:solidFill>
                  <a:srgbClr val="0000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Media Placeholder 3"/>
          <p:cNvSpPr>
            <a:spLocks noGrp="1"/>
          </p:cNvSpPr>
          <p:nvPr>
            <p:ph type="media"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A678E961-3D70-EA44-88C4-2FD1B71AD685}"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lvl1pPr>
              <a:defRPr>
                <a:solidFill>
                  <a:srgbClr val="000099"/>
                </a:solidFill>
              </a:defRPr>
            </a:lvl1pPr>
            <a:lvl2pPr>
              <a:defRPr>
                <a:solidFill>
                  <a:srgbClr val="000099"/>
                </a:solidFill>
              </a:defRPr>
            </a:lvl2pPr>
            <a:lvl3pPr>
              <a:defRPr>
                <a:solidFill>
                  <a:srgbClr val="000099"/>
                </a:solidFill>
              </a:defRPr>
            </a:lvl3pPr>
            <a:lvl4pPr>
              <a:defRPr>
                <a:solidFill>
                  <a:srgbClr val="000099"/>
                </a:solidFill>
              </a:defRPr>
            </a:lvl4pPr>
            <a:lvl5pPr>
              <a:defRPr>
                <a:solidFill>
                  <a:srgbClr val="0000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D0DBAF81-5A20-FD4A-BDE2-E732C4C77E9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FA5B548-2F49-3341-A2CD-FCFE325DBDF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lvl1pPr>
              <a:defRPr>
                <a:solidFill>
                  <a:srgbClr val="000099"/>
                </a:solidFill>
              </a:defRPr>
            </a:lvl1pPr>
            <a:lvl2pPr>
              <a:defRPr>
                <a:solidFill>
                  <a:srgbClr val="000099"/>
                </a:solidFill>
              </a:defRPr>
            </a:lvl2pPr>
            <a:lvl3pPr>
              <a:defRPr>
                <a:solidFill>
                  <a:srgbClr val="000099"/>
                </a:solidFill>
              </a:defRPr>
            </a:lvl3pPr>
            <a:lvl4pPr>
              <a:defRPr>
                <a:solidFill>
                  <a:srgbClr val="000099"/>
                </a:solidFill>
              </a:defRPr>
            </a:lvl4pPr>
            <a:lvl5pPr>
              <a:defRPr>
                <a:solidFill>
                  <a:srgbClr val="0000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85800" y="4114800"/>
            <a:ext cx="7772400" cy="1981200"/>
          </a:xfrm>
        </p:spPr>
        <p:txBody>
          <a:bodyPr/>
          <a:lstStyle>
            <a:lvl1pPr>
              <a:defRPr>
                <a:solidFill>
                  <a:srgbClr val="000099"/>
                </a:solidFill>
              </a:defRPr>
            </a:lvl1pPr>
            <a:lvl2pPr>
              <a:defRPr>
                <a:solidFill>
                  <a:srgbClr val="000099"/>
                </a:solidFill>
              </a:defRPr>
            </a:lvl2pPr>
            <a:lvl3pPr>
              <a:defRPr>
                <a:solidFill>
                  <a:srgbClr val="000099"/>
                </a:solidFill>
              </a:defRPr>
            </a:lvl3pPr>
            <a:lvl4pPr>
              <a:defRPr>
                <a:solidFill>
                  <a:srgbClr val="000099"/>
                </a:solidFill>
              </a:defRPr>
            </a:lvl4pPr>
            <a:lvl5pPr>
              <a:defRPr>
                <a:solidFill>
                  <a:srgbClr val="0000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9EE6D7AC-AAC1-7F4C-9546-C5D7782FD41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A40A69C5-77D6-E44E-929E-3C0355647E2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8BFBDDD-EF90-4144-B8BC-43E765E7547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64EC8C30-D791-EF40-82E1-F246D114707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82F83B10-BDC5-424B-A8BA-E5D16CA0378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smtClean="0"/>
            </a:lvl1pPr>
          </a:lstStyle>
          <a:p>
            <a:fld id="{634E9E79-42FA-B24E-9510-7ECF7B4B87B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1C0A0E0-85F1-6744-AC55-BFF25DEAF28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9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BBCA68-3CC6-B446-A1F6-48C7C2EAC90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E294A3-EF7D-764B-8375-CBE09F51BCD8}"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ctr" rtl="0" fontAlgn="base">
        <a:spcBef>
          <a:spcPct val="0"/>
        </a:spcBef>
        <a:spcAft>
          <a:spcPct val="0"/>
        </a:spcAft>
        <a:defRPr sz="4400">
          <a:solidFill>
            <a:schemeClr val="bg1">
              <a:lumMod val="50000"/>
            </a:schemeClr>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d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1" Type="http://schemas.openxmlformats.org/officeDocument/2006/relationships/video" Target="file://localhost/Users/dhu/Desktop/MIT%20Blossoms/Mosquito%20Pulled%20Down%20to%20Floor%20and%20Recovery.mov" TargetMode="Externa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video" Target="file://localhost/Users/dhu/Desktop/MIT%20Blossoms/vid4.avi" TargetMode="External"/><Relationship Id="rId2" Type="http://schemas.openxmlformats.org/officeDocument/2006/relationships/slideLayout" Target="../slideLayouts/slideLayout2.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image" Target="../media/image23.pdf"/><Relationship Id="rId8"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video" Target="file://localhost/Users/dhu/Desktop/0-surface%20tension%20talk/Styrofoam_10.mov" TargetMode="External"/><Relationship Id="rId2" Type="http://schemas.openxmlformats.org/officeDocument/2006/relationships/video" Target="file://localhost/Users/dhu/Desktop/0-surface%20tension%20talk/Styrofoam_12.mov"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oleObject" Target="../embeddings/Microsoft_Equation5.bin"/><Relationship Id="rId6" Type="http://schemas.openxmlformats.org/officeDocument/2006/relationships/image" Target="../media/image28.png"/><Relationship Id="rId1" Type="http://schemas.openxmlformats.org/officeDocument/2006/relationships/vmlDrawing" Target="../drawings/vmlDrawing3.vml"/><Relationship Id="rId2" Type="http://schemas.openxmlformats.org/officeDocument/2006/relationships/video" Target="file://localhost/Users/dhu/Desktop/MIT%20Blossoms/Splashing.m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32.pdf"/><Relationship Id="rId7" Type="http://schemas.openxmlformats.org/officeDocument/2006/relationships/image" Target="../media/image33.png"/><Relationship Id="rId8" Type="http://schemas.openxmlformats.org/officeDocument/2006/relationships/image" Target="../media/image34.pdf"/><Relationship Id="rId9" Type="http://schemas.openxmlformats.org/officeDocument/2006/relationships/image" Target="../media/image35.png"/><Relationship Id="rId10" Type="http://schemas.openxmlformats.org/officeDocument/2006/relationships/image" Target="../media/image36.pdf"/><Relationship Id="rId11"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Equation6.bin"/><Relationship Id="rId5" Type="http://schemas.openxmlformats.org/officeDocument/2006/relationships/image" Target="../media/image41.png"/><Relationship Id="rId6" Type="http://schemas.openxmlformats.org/officeDocument/2006/relationships/oleObject" Target="../embeddings/Microsoft_Equation7.bin"/><Relationship Id="rId7" Type="http://schemas.openxmlformats.org/officeDocument/2006/relationships/oleObject" Target="../embeddings/Microsoft_Equation8.bin"/><Relationship Id="rId8" Type="http://schemas.openxmlformats.org/officeDocument/2006/relationships/image" Target="../media/image42.pdf"/><Relationship Id="rId9" Type="http://schemas.openxmlformats.org/officeDocument/2006/relationships/image" Target="../media/image43.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44.png"/><Relationship Id="rId1" Type="http://schemas.openxmlformats.org/officeDocument/2006/relationships/video" Target="file://localhost/Users/dhu/Desktop/MIT%20Blossoms/mosq_jet6(def.%20survived)%201.mov" TargetMode="Externa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1.bin"/><Relationship Id="rId5" Type="http://schemas.openxmlformats.org/officeDocument/2006/relationships/image" Target="../media/image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1" Type="http://schemas.openxmlformats.org/officeDocument/2006/relationships/video" Target="file://localhost/Users/dhu/Desktop/0-surface%20tension%20talk/A.avi" TargetMode="Externa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video" Target="file://localhost/Users/dhu/Desktop/MIT%20Blossoms/vid2.avi" TargetMode="External"/><Relationship Id="rId2" Type="http://schemas.openxmlformats.org/officeDocument/2006/relationships/video" Target="file://localhost/Users/dhu/Desktop/MIT%20Blossoms/vid3.avi" TargetMode="External"/></Relationships>
</file>

<file path=ppt/slides/_rels/slide9.xml.rels><?xml version="1.0" encoding="UTF-8" standalone="yes"?>
<Relationships xmlns="http://schemas.openxmlformats.org/package/2006/relationships"><Relationship Id="rId1" Type="http://schemas.openxmlformats.org/officeDocument/2006/relationships/video" Target="file://localhost/Users/dhu/Desktop/MIT%20Blossoms/vid5.mov" TargetMode="External"/><Relationship Id="rId2" Type="http://schemas.openxmlformats.org/officeDocument/2006/relationships/slideLayout" Target="../slideLayouts/slideLayout1.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1: solve for size and speed of a drop.</a:t>
            </a:r>
            <a:endParaRPr lang="en-US" dirty="0"/>
          </a:p>
        </p:txBody>
      </p:sp>
      <p:pic>
        <p:nvPicPr>
          <p:cNvPr id="5" name="Content Placeholder 4" descr="activity1.pdf"/>
          <p:cNvPicPr>
            <a:picLocks noGrp="1" noChangeAspect="1"/>
          </p:cNvPicPr>
          <p:nvPr>
            <p:ph idx="1"/>
          </p:nvPr>
        </p:nvPicPr>
        <mc:AlternateContent xmlns:ma="http://schemas.microsoft.com/office/mac/drawingml/2008/main">
          <mc:Choice Requires="ma">
            <p:blipFill>
              <a:blip r:embed="rId2"/>
              <a:srcRect l="-11821" r="-11821"/>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3"/>
              <a:srcRect l="-11821" r="-11821"/>
              <a:stretch>
                <a:fillRect/>
              </a:stretch>
            </p:blipFill>
          </mc:Fallback>
        </mc:AlternateContent>
        <p:spPr>
          <a:xfrm>
            <a:off x="0" y="1981200"/>
            <a:ext cx="9211734" cy="4876800"/>
          </a:xfr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Mosquito Pulled Down to Floor and Recovery.mov">
            <a:hlinkClick r:id="" action="ppaction://media"/>
          </p:cNvPr>
          <p:cNvPicPr/>
          <p:nvPr>
            <a:videoFile r:link="rId1"/>
          </p:nvPr>
        </p:nvPicPr>
        <p:blipFill>
          <a:blip r:embed="rId4"/>
          <a:stretch>
            <a:fillRect/>
          </a:stretch>
        </p:blipFill>
        <p:spPr>
          <a:xfrm>
            <a:off x="0" y="117231"/>
            <a:ext cx="9144000" cy="6623538"/>
          </a:xfrm>
          <a:prstGeom prst="rect">
            <a:avLst/>
          </a:prstGeom>
        </p:spPr>
      </p:pic>
      <p:sp>
        <p:nvSpPr>
          <p:cNvPr id="2" name="Title 1"/>
          <p:cNvSpPr>
            <a:spLocks noGrp="1"/>
          </p:cNvSpPr>
          <p:nvPr>
            <p:ph type="title"/>
          </p:nvPr>
        </p:nvSpPr>
        <p:spPr>
          <a:xfrm>
            <a:off x="457200" y="0"/>
            <a:ext cx="5554133" cy="982134"/>
          </a:xfrm>
        </p:spPr>
        <p:txBody>
          <a:bodyPr>
            <a:normAutofit/>
          </a:bodyPr>
          <a:lstStyle/>
          <a:p>
            <a:r>
              <a:rPr lang="en-US" sz="3600" dirty="0" smtClean="0">
                <a:solidFill>
                  <a:srgbClr val="FFFFFF"/>
                </a:solidFill>
              </a:rPr>
              <a:t>Direct Hit</a:t>
            </a:r>
            <a:endParaRPr lang="en-US" sz="3600" dirty="0">
              <a:solidFill>
                <a:srgbClr val="FFFFFF"/>
              </a:solidFill>
            </a:endParaRPr>
          </a:p>
        </p:txBody>
      </p:sp>
      <p:sp>
        <p:nvSpPr>
          <p:cNvPr id="7" name="TextBox 6"/>
          <p:cNvSpPr txBox="1"/>
          <p:nvPr/>
        </p:nvSpPr>
        <p:spPr>
          <a:xfrm>
            <a:off x="1016848" y="5908472"/>
            <a:ext cx="7449818" cy="830997"/>
          </a:xfrm>
          <a:prstGeom prst="rect">
            <a:avLst/>
          </a:prstGeom>
          <a:noFill/>
        </p:spPr>
        <p:txBody>
          <a:bodyPr wrap="square" rtlCol="0">
            <a:spAutoFit/>
          </a:bodyPr>
          <a:lstStyle/>
          <a:p>
            <a:r>
              <a:rPr lang="en-US" sz="2400" dirty="0" smtClean="0">
                <a:latin typeface="Calibri"/>
                <a:cs typeface="Calibri"/>
              </a:rPr>
              <a:t>Inelastic collision—mosquito and drop move as one mass.</a:t>
            </a:r>
          </a:p>
          <a:p>
            <a:r>
              <a:rPr lang="en-US" sz="2400" dirty="0" smtClean="0">
                <a:latin typeface="Calibri"/>
                <a:cs typeface="Calibri"/>
              </a:rPr>
              <a:t>Mosquito pushed many body lengths before released.</a:t>
            </a:r>
          </a:p>
          <a:p>
            <a:endParaRPr lang="en-US" sz="2400" dirty="0">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02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4.avi">
            <a:hlinkClick r:id="" action="ppaction://media"/>
          </p:cNvPr>
          <p:cNvPicPr/>
          <p:nvPr>
            <p:ph idx="1"/>
            <a:videoFile r:link="rId1"/>
          </p:nvPr>
        </p:nvPicPr>
        <p:blipFill>
          <a:blip r:embed="rId3"/>
          <a:stretch>
            <a:fillRect/>
          </a:stretch>
        </p:blipFill>
        <p:spPr>
          <a:xfrm>
            <a:off x="1494859" y="0"/>
            <a:ext cx="6858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solidFill>
                  <a:srgbClr val="000000"/>
                </a:solidFill>
              </a:rPr>
              <a:t>Insect Mimics</a:t>
            </a:r>
            <a:endParaRPr lang="en-US" dirty="0">
              <a:solidFill>
                <a:srgbClr val="000000"/>
              </a:solidFill>
            </a:endParaRPr>
          </a:p>
        </p:txBody>
      </p:sp>
      <p:sp>
        <p:nvSpPr>
          <p:cNvPr id="3" name="Content Placeholder 2"/>
          <p:cNvSpPr>
            <a:spLocks noGrp="1"/>
          </p:cNvSpPr>
          <p:nvPr>
            <p:ph idx="1"/>
          </p:nvPr>
        </p:nvSpPr>
        <p:spPr>
          <a:xfrm>
            <a:off x="478118" y="1160638"/>
            <a:ext cx="3645648" cy="2555222"/>
          </a:xfrm>
        </p:spPr>
        <p:txBody>
          <a:bodyPr>
            <a:normAutofit/>
          </a:bodyPr>
          <a:lstStyle/>
          <a:p>
            <a:pPr marL="0" indent="0">
              <a:buNone/>
            </a:pPr>
            <a:r>
              <a:rPr lang="en-US" sz="2400" dirty="0" smtClean="0">
                <a:solidFill>
                  <a:srgbClr val="000000"/>
                </a:solidFill>
              </a:rPr>
              <a:t>Styrofoam “Mosquitoes”</a:t>
            </a:r>
            <a:endParaRPr lang="en-US" sz="2400" dirty="0">
              <a:solidFill>
                <a:srgbClr val="000000"/>
              </a:solidFill>
            </a:endParaRPr>
          </a:p>
        </p:txBody>
      </p:sp>
      <p:sp>
        <p:nvSpPr>
          <p:cNvPr id="5" name="Content Placeholder 2"/>
          <p:cNvSpPr txBox="1">
            <a:spLocks/>
          </p:cNvSpPr>
          <p:nvPr/>
        </p:nvSpPr>
        <p:spPr>
          <a:xfrm>
            <a:off x="570753" y="3962400"/>
            <a:ext cx="3645648" cy="25552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Mosquito</a:t>
            </a:r>
            <a:endParaRPr lang="en-US" sz="2400" dirty="0"/>
          </a:p>
        </p:txBody>
      </p:sp>
      <p:pic>
        <p:nvPicPr>
          <p:cNvPr id="7" name="Picture 6" descr="drop1.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220" t="26302" r="37642" b="51990"/>
          <a:stretch/>
        </p:blipFill>
        <p:spPr>
          <a:xfrm>
            <a:off x="971176" y="2017059"/>
            <a:ext cx="791883" cy="1602183"/>
          </a:xfrm>
          <a:prstGeom prst="rect">
            <a:avLst/>
          </a:prstGeom>
        </p:spPr>
      </p:pic>
      <p:pic>
        <p:nvPicPr>
          <p:cNvPr id="8" name="Picture 7" descr="drop7.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24518" y="2012763"/>
            <a:ext cx="854926" cy="1603003"/>
          </a:xfrm>
          <a:prstGeom prst="rect">
            <a:avLst/>
          </a:prstGeom>
        </p:spPr>
      </p:pic>
      <p:pic>
        <p:nvPicPr>
          <p:cNvPr id="9" name="Picture 8" descr="drop12.jp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340"/>
          <a:stretch/>
        </p:blipFill>
        <p:spPr>
          <a:xfrm>
            <a:off x="2734237" y="2017058"/>
            <a:ext cx="1045880" cy="1586269"/>
          </a:xfrm>
          <a:prstGeom prst="rect">
            <a:avLst/>
          </a:prstGeom>
        </p:spPr>
      </p:pic>
      <p:sp>
        <p:nvSpPr>
          <p:cNvPr id="11" name="TextBox 10"/>
          <p:cNvSpPr txBox="1"/>
          <p:nvPr/>
        </p:nvSpPr>
        <p:spPr>
          <a:xfrm>
            <a:off x="1001057" y="3628674"/>
            <a:ext cx="2779062" cy="400110"/>
          </a:xfrm>
          <a:prstGeom prst="rect">
            <a:avLst/>
          </a:prstGeom>
          <a:noFill/>
        </p:spPr>
        <p:txBody>
          <a:bodyPr wrap="square" rtlCol="0">
            <a:spAutoFit/>
          </a:bodyPr>
          <a:lstStyle/>
          <a:p>
            <a:pPr algn="ctr"/>
            <a:r>
              <a:rPr lang="en-US" i="1" dirty="0" smtClean="0">
                <a:solidFill>
                  <a:srgbClr val="FF0000"/>
                </a:solidFill>
                <a:latin typeface="Times"/>
                <a:cs typeface="Times"/>
              </a:rPr>
              <a:t>m</a:t>
            </a:r>
            <a:r>
              <a:rPr lang="en-US" baseline="-25000" dirty="0" smtClean="0">
                <a:solidFill>
                  <a:srgbClr val="FF0000"/>
                </a:solidFill>
                <a:latin typeface="Times"/>
                <a:cs typeface="Times"/>
              </a:rPr>
              <a:t>2 </a:t>
            </a:r>
            <a:r>
              <a:rPr lang="en-US" dirty="0" smtClean="0">
                <a:solidFill>
                  <a:srgbClr val="FF0000"/>
                </a:solidFill>
                <a:latin typeface="Times"/>
                <a:cs typeface="Times"/>
              </a:rPr>
              <a:t>~ 0.4 – 4 mg</a:t>
            </a:r>
            <a:endParaRPr lang="en-US" dirty="0">
              <a:solidFill>
                <a:srgbClr val="FF0000"/>
              </a:solidFill>
              <a:latin typeface="Times"/>
              <a:cs typeface="Times"/>
            </a:endParaRPr>
          </a:p>
        </p:txBody>
      </p:sp>
      <p:sp>
        <p:nvSpPr>
          <p:cNvPr id="12" name="TextBox 11"/>
          <p:cNvSpPr txBox="1"/>
          <p:nvPr/>
        </p:nvSpPr>
        <p:spPr>
          <a:xfrm>
            <a:off x="764991" y="6241883"/>
            <a:ext cx="2227395" cy="400110"/>
          </a:xfrm>
          <a:prstGeom prst="rect">
            <a:avLst/>
          </a:prstGeom>
          <a:noFill/>
        </p:spPr>
        <p:txBody>
          <a:bodyPr wrap="square" rtlCol="0">
            <a:spAutoFit/>
          </a:bodyPr>
          <a:lstStyle/>
          <a:p>
            <a:pPr algn="r"/>
            <a:r>
              <a:rPr lang="en-US" i="1" dirty="0" smtClean="0">
                <a:solidFill>
                  <a:srgbClr val="FF0000"/>
                </a:solidFill>
                <a:latin typeface="Times"/>
                <a:cs typeface="Times"/>
              </a:rPr>
              <a:t>m</a:t>
            </a:r>
            <a:r>
              <a:rPr lang="en-US" baseline="-25000" dirty="0" smtClean="0">
                <a:solidFill>
                  <a:srgbClr val="FF0000"/>
                </a:solidFill>
                <a:latin typeface="Times"/>
                <a:cs typeface="Times"/>
              </a:rPr>
              <a:t> </a:t>
            </a:r>
            <a:r>
              <a:rPr lang="en-US" dirty="0" smtClean="0">
                <a:solidFill>
                  <a:srgbClr val="FF0000"/>
                </a:solidFill>
                <a:latin typeface="Times"/>
                <a:cs typeface="Times"/>
              </a:rPr>
              <a:t>~ 2 mg</a:t>
            </a:r>
            <a:endParaRPr lang="en-US" dirty="0">
              <a:solidFill>
                <a:srgbClr val="FF0000"/>
              </a:solidFill>
              <a:latin typeface="Times"/>
              <a:cs typeface="Times"/>
            </a:endParaRPr>
          </a:p>
        </p:txBody>
      </p:sp>
      <p:pic>
        <p:nvPicPr>
          <p:cNvPr id="10" name="Picture 9" descr="IMG_5220.jpg"/>
          <p:cNvPicPr>
            <a:picLocks noChangeAspect="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4161" t="13817" r="20134"/>
          <a:stretch/>
        </p:blipFill>
        <p:spPr>
          <a:xfrm>
            <a:off x="2540299" y="4503907"/>
            <a:ext cx="1614597" cy="1665334"/>
          </a:xfrm>
          <a:prstGeom prst="rect">
            <a:avLst/>
          </a:prstGeom>
        </p:spPr>
      </p:pic>
      <p:pic>
        <p:nvPicPr>
          <p:cNvPr id="13" name="Picture 12" descr="IMG_5137.jp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169" t="9391" r="19413"/>
          <a:stretch/>
        </p:blipFill>
        <p:spPr>
          <a:xfrm>
            <a:off x="667367" y="4498460"/>
            <a:ext cx="1679180" cy="1678852"/>
          </a:xfrm>
          <a:prstGeom prst="rect">
            <a:avLst/>
          </a:prstGeom>
        </p:spPr>
      </p:pic>
      <p:pic>
        <p:nvPicPr>
          <p:cNvPr id="14" name="Picture 13" descr="Screen Shot 2011-08-25 at 1.23.46 AM.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77514" y="1579927"/>
            <a:ext cx="3908807" cy="4812138"/>
          </a:xfrm>
          <a:prstGeom prst="rect">
            <a:avLst/>
          </a:prstGeom>
        </p:spPr>
      </p:pic>
      <p:sp>
        <p:nvSpPr>
          <p:cNvPr id="16" name="TextBox 15"/>
          <p:cNvSpPr txBox="1"/>
          <p:nvPr/>
        </p:nvSpPr>
        <p:spPr>
          <a:xfrm>
            <a:off x="5714398" y="1116138"/>
            <a:ext cx="2458275" cy="461665"/>
          </a:xfrm>
          <a:prstGeom prst="rect">
            <a:avLst/>
          </a:prstGeom>
          <a:noFill/>
        </p:spPr>
        <p:txBody>
          <a:bodyPr wrap="none" rtlCol="0">
            <a:spAutoFit/>
          </a:bodyPr>
          <a:lstStyle/>
          <a:p>
            <a:r>
              <a:rPr lang="en-US" sz="2400" dirty="0" smtClean="0">
                <a:solidFill>
                  <a:srgbClr val="000000"/>
                </a:solidFill>
              </a:rPr>
              <a:t>Free body impacts</a:t>
            </a:r>
            <a:endParaRPr lang="en-US" sz="2400"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1039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4: What is the final speed of raindrop-cum-mosquito after impact? </a:t>
            </a:r>
            <a:endParaRPr lang="en-US" dirty="0"/>
          </a:p>
        </p:txBody>
      </p:sp>
      <p:sp>
        <p:nvSpPr>
          <p:cNvPr id="3" name="Content Placeholder 2"/>
          <p:cNvSpPr>
            <a:spLocks noGrp="1"/>
          </p:cNvSpPr>
          <p:nvPr>
            <p:ph idx="1"/>
          </p:nvPr>
        </p:nvSpPr>
        <p:spPr/>
        <p:txBody>
          <a:bodyPr/>
          <a:lstStyle/>
          <a:p>
            <a:pPr>
              <a:buNone/>
            </a:pPr>
            <a:endParaRPr lang="en-US" dirty="0" smtClean="0">
              <a:solidFill>
                <a:srgbClr val="000000"/>
              </a:solidFill>
            </a:endParaRPr>
          </a:p>
          <a:p>
            <a:pPr>
              <a:buNone/>
            </a:pPr>
            <a:r>
              <a:rPr lang="en-US" dirty="0" smtClean="0">
                <a:solidFill>
                  <a:srgbClr val="000000"/>
                </a:solidFill>
              </a:rPr>
              <a:t>Consider conservation of linear momentum.  In particular consider the momentum before and after impact.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302894" y="5554139"/>
            <a:ext cx="5841106" cy="1303861"/>
          </a:xfrm>
        </p:spPr>
        <p:txBody>
          <a:bodyPr>
            <a:noAutofit/>
          </a:bodyPr>
          <a:lstStyle/>
          <a:p>
            <a:r>
              <a:rPr lang="en-US" sz="2400" dirty="0" smtClean="0">
                <a:solidFill>
                  <a:srgbClr val="000000"/>
                </a:solidFill>
                <a:latin typeface="Times"/>
                <a:cs typeface="Times"/>
              </a:rPr>
              <a:t>Mosquitoes are so lightweight, raindrops loose very little momentum (2-17%) upon impact.</a:t>
            </a:r>
            <a:endParaRPr lang="en-US" sz="2400" dirty="0">
              <a:solidFill>
                <a:srgbClr val="000000"/>
              </a:solidFill>
              <a:latin typeface="Times"/>
              <a:cs typeface="Times"/>
            </a:endParaRPr>
          </a:p>
        </p:txBody>
      </p:sp>
      <p:graphicFrame>
        <p:nvGraphicFramePr>
          <p:cNvPr id="7" name="Object 6"/>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7973637"/>
              </p:ext>
            </p:extLst>
          </p:nvPr>
        </p:nvGraphicFramePr>
        <p:xfrm>
          <a:off x="233363" y="4639732"/>
          <a:ext cx="2181609" cy="1057281"/>
        </p:xfrm>
        <a:graphic>
          <a:graphicData uri="http://schemas.openxmlformats.org/presentationml/2006/ole">
            <p:oleObj spid="_x0000_s2723842" name="Equation" r:id="rId4" imgW="825500" imgH="393700" progId="Equation.3">
              <p:embed/>
            </p:oleObj>
          </a:graphicData>
        </a:graphic>
      </p:graphicFrame>
      <p:grpSp>
        <p:nvGrpSpPr>
          <p:cNvPr id="3" name="Group 26"/>
          <p:cNvGrpSpPr/>
          <p:nvPr/>
        </p:nvGrpSpPr>
        <p:grpSpPr>
          <a:xfrm>
            <a:off x="326328" y="764874"/>
            <a:ext cx="2544024" cy="3131720"/>
            <a:chOff x="631128" y="1225931"/>
            <a:chExt cx="2544024" cy="3131720"/>
          </a:xfrm>
        </p:grpSpPr>
        <p:grpSp>
          <p:nvGrpSpPr>
            <p:cNvPr id="4" name="Group 21"/>
            <p:cNvGrpSpPr/>
            <p:nvPr/>
          </p:nvGrpSpPr>
          <p:grpSpPr>
            <a:xfrm>
              <a:off x="631128" y="1225931"/>
              <a:ext cx="2544024" cy="3131720"/>
              <a:chOff x="631128" y="1677947"/>
              <a:chExt cx="2544024" cy="3131720"/>
            </a:xfrm>
          </p:grpSpPr>
          <p:sp>
            <p:nvSpPr>
              <p:cNvPr id="10" name="Oval 9"/>
              <p:cNvSpPr/>
              <p:nvPr/>
            </p:nvSpPr>
            <p:spPr bwMode="auto">
              <a:xfrm>
                <a:off x="2064083" y="2830347"/>
                <a:ext cx="962527" cy="1002631"/>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charset="0"/>
                </a:endParaRPr>
              </a:p>
            </p:txBody>
          </p:sp>
          <p:sp>
            <p:nvSpPr>
              <p:cNvPr id="6" name="Oval 5"/>
              <p:cNvSpPr/>
              <p:nvPr/>
            </p:nvSpPr>
            <p:spPr bwMode="auto">
              <a:xfrm>
                <a:off x="640573" y="1677947"/>
                <a:ext cx="962527" cy="1002631"/>
              </a:xfrm>
              <a:prstGeom prst="ellipse">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charset="0"/>
                </a:endParaRPr>
              </a:p>
            </p:txBody>
          </p:sp>
          <p:sp>
            <p:nvSpPr>
              <p:cNvPr id="9" name="Rectangle 8"/>
              <p:cNvSpPr/>
              <p:nvPr/>
            </p:nvSpPr>
            <p:spPr bwMode="auto">
              <a:xfrm>
                <a:off x="2083945" y="3469972"/>
                <a:ext cx="930440" cy="863599"/>
              </a:xfrm>
              <a:prstGeom prst="rec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Times" charset="0"/>
                </a:endParaRPr>
              </a:p>
            </p:txBody>
          </p:sp>
          <p:cxnSp>
            <p:nvCxnSpPr>
              <p:cNvPr id="11" name="Straight Arrow Connector 10"/>
              <p:cNvCxnSpPr>
                <a:stCxn id="6" idx="4"/>
              </p:cNvCxnSpPr>
              <p:nvPr/>
            </p:nvCxnSpPr>
            <p:spPr bwMode="auto">
              <a:xfrm flipH="1">
                <a:off x="1115079" y="2680578"/>
                <a:ext cx="6758" cy="459548"/>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13" name="Rectangle 12"/>
              <p:cNvSpPr/>
              <p:nvPr/>
            </p:nvSpPr>
            <p:spPr bwMode="auto">
              <a:xfrm>
                <a:off x="631128" y="3481243"/>
                <a:ext cx="930440" cy="863599"/>
              </a:xfrm>
              <a:prstGeom prst="rect">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Times" charset="0"/>
                </a:endParaRPr>
              </a:p>
            </p:txBody>
          </p:sp>
          <p:sp>
            <p:nvSpPr>
              <p:cNvPr id="12" name="TextBox 11"/>
              <p:cNvSpPr txBox="1"/>
              <p:nvPr/>
            </p:nvSpPr>
            <p:spPr>
              <a:xfrm>
                <a:off x="2575401" y="4357366"/>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u</a:t>
                </a:r>
                <a:r>
                  <a:rPr lang="en-US" dirty="0" smtClean="0">
                    <a:solidFill>
                      <a:srgbClr val="000000"/>
                    </a:solidFill>
                    <a:latin typeface="Verdana"/>
                    <a:cs typeface="Verdana"/>
                  </a:rPr>
                  <a:t>’</a:t>
                </a:r>
                <a:endParaRPr lang="en-US" baseline="-25000" dirty="0">
                  <a:solidFill>
                    <a:srgbClr val="000000"/>
                  </a:solidFill>
                  <a:latin typeface="Verdana"/>
                  <a:cs typeface="Verdana"/>
                </a:endParaRPr>
              </a:p>
            </p:txBody>
          </p:sp>
          <p:sp>
            <p:nvSpPr>
              <p:cNvPr id="16" name="TextBox 15"/>
              <p:cNvSpPr txBox="1"/>
              <p:nvPr/>
            </p:nvSpPr>
            <p:spPr>
              <a:xfrm>
                <a:off x="857991" y="1951796"/>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m</a:t>
                </a:r>
                <a:r>
                  <a:rPr lang="en-US" baseline="-25000" dirty="0" smtClean="0">
                    <a:solidFill>
                      <a:srgbClr val="000000"/>
                    </a:solidFill>
                    <a:latin typeface="Verdana"/>
                    <a:cs typeface="Verdana"/>
                  </a:rPr>
                  <a:t>1</a:t>
                </a:r>
                <a:endParaRPr lang="en-US" baseline="-25000" dirty="0">
                  <a:solidFill>
                    <a:srgbClr val="000000"/>
                  </a:solidFill>
                  <a:latin typeface="Verdana"/>
                  <a:cs typeface="Verdana"/>
                </a:endParaRPr>
              </a:p>
            </p:txBody>
          </p:sp>
          <p:sp>
            <p:nvSpPr>
              <p:cNvPr id="17" name="TextBox 16"/>
              <p:cNvSpPr txBox="1"/>
              <p:nvPr/>
            </p:nvSpPr>
            <p:spPr>
              <a:xfrm>
                <a:off x="2301622" y="2961593"/>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m</a:t>
                </a:r>
                <a:r>
                  <a:rPr lang="en-US" baseline="-25000" dirty="0" smtClean="0">
                    <a:solidFill>
                      <a:srgbClr val="000000"/>
                    </a:solidFill>
                    <a:latin typeface="Verdana"/>
                    <a:cs typeface="Verdana"/>
                  </a:rPr>
                  <a:t>1</a:t>
                </a:r>
                <a:endParaRPr lang="en-US" baseline="-25000" dirty="0">
                  <a:solidFill>
                    <a:srgbClr val="000000"/>
                  </a:solidFill>
                  <a:latin typeface="Verdana"/>
                  <a:cs typeface="Verdana"/>
                </a:endParaRPr>
              </a:p>
            </p:txBody>
          </p:sp>
          <p:sp>
            <p:nvSpPr>
              <p:cNvPr id="18" name="TextBox 17"/>
              <p:cNvSpPr txBox="1"/>
              <p:nvPr/>
            </p:nvSpPr>
            <p:spPr>
              <a:xfrm>
                <a:off x="1123293" y="2657443"/>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u</a:t>
                </a:r>
                <a:r>
                  <a:rPr lang="en-US" baseline="-25000" dirty="0" smtClean="0">
                    <a:solidFill>
                      <a:srgbClr val="000000"/>
                    </a:solidFill>
                    <a:latin typeface="Verdana"/>
                    <a:cs typeface="Verdana"/>
                  </a:rPr>
                  <a:t>1</a:t>
                </a:r>
                <a:endParaRPr lang="en-US" baseline="-25000" dirty="0">
                  <a:solidFill>
                    <a:srgbClr val="000000"/>
                  </a:solidFill>
                  <a:latin typeface="Verdana"/>
                  <a:cs typeface="Verdana"/>
                </a:endParaRPr>
              </a:p>
            </p:txBody>
          </p:sp>
          <p:cxnSp>
            <p:nvCxnSpPr>
              <p:cNvPr id="19" name="Straight Arrow Connector 18"/>
              <p:cNvCxnSpPr/>
              <p:nvPr/>
            </p:nvCxnSpPr>
            <p:spPr bwMode="auto">
              <a:xfrm flipH="1">
                <a:off x="2555180" y="4350119"/>
                <a:ext cx="6758" cy="459548"/>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21" name="TextBox 20"/>
              <p:cNvSpPr txBox="1"/>
              <p:nvPr/>
            </p:nvSpPr>
            <p:spPr>
              <a:xfrm>
                <a:off x="2245172" y="3709543"/>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m</a:t>
                </a:r>
                <a:r>
                  <a:rPr lang="en-US" baseline="-25000" dirty="0" smtClean="0">
                    <a:solidFill>
                      <a:srgbClr val="000000"/>
                    </a:solidFill>
                    <a:latin typeface="Verdana"/>
                    <a:cs typeface="Verdana"/>
                  </a:rPr>
                  <a:t>2</a:t>
                </a:r>
                <a:endParaRPr lang="en-US" baseline="-25000" dirty="0">
                  <a:solidFill>
                    <a:srgbClr val="000000"/>
                  </a:solidFill>
                  <a:latin typeface="Verdana"/>
                  <a:cs typeface="Verdana"/>
                </a:endParaRPr>
              </a:p>
            </p:txBody>
          </p:sp>
        </p:grpSp>
        <p:sp>
          <p:nvSpPr>
            <p:cNvPr id="22" name="TextBox 21"/>
            <p:cNvSpPr txBox="1"/>
            <p:nvPr/>
          </p:nvSpPr>
          <p:spPr>
            <a:xfrm>
              <a:off x="822772" y="3259837"/>
              <a:ext cx="599751" cy="400110"/>
            </a:xfrm>
            <a:prstGeom prst="rect">
              <a:avLst/>
            </a:prstGeom>
            <a:noFill/>
          </p:spPr>
          <p:txBody>
            <a:bodyPr wrap="square" rtlCol="0">
              <a:spAutoFit/>
            </a:bodyPr>
            <a:lstStyle/>
            <a:p>
              <a:pPr algn="ctr"/>
              <a:r>
                <a:rPr lang="en-US" i="1" dirty="0" smtClean="0">
                  <a:solidFill>
                    <a:srgbClr val="000000"/>
                  </a:solidFill>
                  <a:latin typeface="Verdana"/>
                  <a:cs typeface="Verdana"/>
                </a:rPr>
                <a:t>m</a:t>
              </a:r>
              <a:r>
                <a:rPr lang="en-US" baseline="-25000" dirty="0" smtClean="0">
                  <a:solidFill>
                    <a:srgbClr val="000000"/>
                  </a:solidFill>
                  <a:latin typeface="Verdana"/>
                  <a:cs typeface="Verdana"/>
                </a:rPr>
                <a:t>2</a:t>
              </a:r>
              <a:endParaRPr lang="en-US" baseline="-25000" dirty="0">
                <a:solidFill>
                  <a:srgbClr val="000000"/>
                </a:solidFill>
                <a:latin typeface="Verdana"/>
                <a:cs typeface="Verdana"/>
              </a:endParaRPr>
            </a:p>
          </p:txBody>
        </p:sp>
      </p:grpSp>
      <p:graphicFrame>
        <p:nvGraphicFramePr>
          <p:cNvPr id="26" name="Object 25"/>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6420620"/>
              </p:ext>
            </p:extLst>
          </p:nvPr>
        </p:nvGraphicFramePr>
        <p:xfrm>
          <a:off x="5638377" y="7660679"/>
          <a:ext cx="402115" cy="911461"/>
        </p:xfrm>
        <a:graphic>
          <a:graphicData uri="http://schemas.openxmlformats.org/presentationml/2006/ole">
            <p:oleObj spid="_x0000_s2723843" name="Equation" r:id="rId5" imgW="190500" imgH="431800" progId="Equation.3">
              <p:embed/>
            </p:oleObj>
          </a:graphicData>
        </a:graphic>
      </p:graphicFrame>
      <p:sp>
        <p:nvSpPr>
          <p:cNvPr id="28" name="Rectangle 27"/>
          <p:cNvSpPr/>
          <p:nvPr/>
        </p:nvSpPr>
        <p:spPr>
          <a:xfrm>
            <a:off x="673299" y="3999492"/>
            <a:ext cx="1838965" cy="400110"/>
          </a:xfrm>
          <a:prstGeom prst="rect">
            <a:avLst/>
          </a:prstGeom>
        </p:spPr>
        <p:txBody>
          <a:bodyPr wrap="none">
            <a:spAutoFit/>
          </a:bodyPr>
          <a:lstStyle/>
          <a:p>
            <a:r>
              <a:rPr lang="en-US" dirty="0" smtClean="0">
                <a:solidFill>
                  <a:srgbClr val="333399"/>
                </a:solidFill>
              </a:rPr>
              <a:t>Inelastic Impact</a:t>
            </a:r>
            <a:endParaRPr lang="en-US" dirty="0">
              <a:solidFill>
                <a:srgbClr val="333399"/>
              </a:solidFill>
            </a:endParaRPr>
          </a:p>
        </p:txBody>
      </p:sp>
      <p:sp>
        <p:nvSpPr>
          <p:cNvPr id="31" name="TextBox 30"/>
          <p:cNvSpPr txBox="1"/>
          <p:nvPr/>
        </p:nvSpPr>
        <p:spPr>
          <a:xfrm>
            <a:off x="2404534" y="254003"/>
            <a:ext cx="4250266" cy="707886"/>
          </a:xfrm>
          <a:prstGeom prst="rect">
            <a:avLst/>
          </a:prstGeom>
          <a:noFill/>
        </p:spPr>
        <p:txBody>
          <a:bodyPr wrap="square" rtlCol="0">
            <a:spAutoFit/>
          </a:bodyPr>
          <a:lstStyle/>
          <a:p>
            <a:pPr algn="ctr"/>
            <a:r>
              <a:rPr lang="en-US" sz="4000" dirty="0" smtClean="0">
                <a:solidFill>
                  <a:srgbClr val="000000"/>
                </a:solidFill>
              </a:rPr>
              <a:t>Inelastic Impact</a:t>
            </a:r>
            <a:endParaRPr lang="en-US" sz="4000" dirty="0">
              <a:solidFill>
                <a:srgbClr val="000000"/>
              </a:solidFill>
            </a:endParaRPr>
          </a:p>
        </p:txBody>
      </p:sp>
      <p:graphicFrame>
        <p:nvGraphicFramePr>
          <p:cNvPr id="33" name="Object 32"/>
          <p:cNvGraphicFramePr>
            <a:graphicFrameLocks noChangeAspect="1"/>
          </p:cNvGraphicFramePr>
          <p:nvPr/>
        </p:nvGraphicFramePr>
        <p:xfrm>
          <a:off x="678699" y="5907617"/>
          <a:ext cx="1342718" cy="730250"/>
        </p:xfrm>
        <a:graphic>
          <a:graphicData uri="http://schemas.openxmlformats.org/presentationml/2006/ole">
            <p:oleObj spid="_x0000_s2723844" name="Equation" r:id="rId6" imgW="723900" imgH="393700" progId="Equation.3">
              <p:embed/>
            </p:oleObj>
          </a:graphicData>
        </a:graphic>
      </p:graphicFrame>
      <p:pic>
        <p:nvPicPr>
          <p:cNvPr id="34" name="Picture 33" descr="fig3.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215217" y="1107050"/>
            <a:ext cx="5708650" cy="427351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44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Small drops slow down more</a:t>
            </a:r>
            <a:endParaRPr lang="en-US" dirty="0"/>
          </a:p>
        </p:txBody>
      </p:sp>
      <p:sp>
        <p:nvSpPr>
          <p:cNvPr id="15" name="Content Placeholder 14"/>
          <p:cNvSpPr>
            <a:spLocks noGrp="1"/>
          </p:cNvSpPr>
          <p:nvPr>
            <p:ph sz="half" idx="1"/>
          </p:nvPr>
        </p:nvSpPr>
        <p:spPr>
          <a:xfrm>
            <a:off x="380240" y="936978"/>
            <a:ext cx="4237456" cy="5921022"/>
          </a:xfrm>
        </p:spPr>
        <p:txBody>
          <a:bodyPr>
            <a:normAutofit/>
          </a:bodyPr>
          <a:lstStyle/>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endParaRPr lang="en-US" sz="2000" dirty="0" smtClean="0">
              <a:solidFill>
                <a:srgbClr val="000000"/>
              </a:solidFill>
            </a:endParaRPr>
          </a:p>
          <a:p>
            <a:pPr marL="0" indent="0" algn="ctr">
              <a:buNone/>
            </a:pPr>
            <a:r>
              <a:rPr lang="en-US" sz="2000" i="1" dirty="0" smtClean="0">
                <a:solidFill>
                  <a:srgbClr val="000000"/>
                </a:solidFill>
              </a:rPr>
              <a:t>Drizzle</a:t>
            </a:r>
          </a:p>
          <a:p>
            <a:pPr marL="0" indent="0" algn="ctr">
              <a:buNone/>
            </a:pPr>
            <a:r>
              <a:rPr lang="en-US" sz="2000" dirty="0" smtClean="0">
                <a:solidFill>
                  <a:srgbClr val="000000"/>
                </a:solidFill>
              </a:rPr>
              <a:t>Small Drop (</a:t>
            </a:r>
            <a:r>
              <a:rPr lang="en-US" sz="2000" i="1" dirty="0" smtClean="0">
                <a:solidFill>
                  <a:srgbClr val="000000"/>
                </a:solidFill>
              </a:rPr>
              <a:t>m</a:t>
            </a:r>
            <a:r>
              <a:rPr lang="en-US" sz="2000" baseline="-25000" dirty="0" smtClean="0">
                <a:solidFill>
                  <a:srgbClr val="000000"/>
                </a:solidFill>
              </a:rPr>
              <a:t>1 </a:t>
            </a:r>
            <a:r>
              <a:rPr lang="en-US" sz="2000" dirty="0" smtClean="0">
                <a:solidFill>
                  <a:srgbClr val="000000"/>
                </a:solidFill>
              </a:rPr>
              <a:t>/ </a:t>
            </a:r>
            <a:r>
              <a:rPr lang="en-US" sz="2000" i="1" dirty="0" smtClean="0">
                <a:solidFill>
                  <a:srgbClr val="000000"/>
                </a:solidFill>
              </a:rPr>
              <a:t>m</a:t>
            </a:r>
            <a:r>
              <a:rPr lang="en-US" sz="2000" baseline="-25000" dirty="0" smtClean="0">
                <a:solidFill>
                  <a:srgbClr val="000000"/>
                </a:solidFill>
              </a:rPr>
              <a:t>2</a:t>
            </a:r>
            <a:r>
              <a:rPr lang="en-US" sz="2000" dirty="0" smtClean="0">
                <a:solidFill>
                  <a:srgbClr val="000000"/>
                </a:solidFill>
              </a:rPr>
              <a:t> =  9) </a:t>
            </a:r>
          </a:p>
          <a:p>
            <a:pPr marL="0" indent="0" algn="ctr">
              <a:buNone/>
            </a:pPr>
            <a:r>
              <a:rPr lang="en-US" sz="2000" dirty="0" err="1" smtClean="0">
                <a:solidFill>
                  <a:srgbClr val="000000"/>
                </a:solidFill>
                <a:sym typeface="Wingdings"/>
              </a:rPr>
              <a:t></a:t>
            </a:r>
            <a:r>
              <a:rPr lang="en-US" sz="2000" dirty="0" smtClean="0">
                <a:solidFill>
                  <a:srgbClr val="000000"/>
                </a:solidFill>
                <a:sym typeface="Wingdings"/>
              </a:rPr>
              <a:t> large deformation</a:t>
            </a:r>
            <a:endParaRPr lang="en-US" sz="2000" dirty="0" smtClean="0">
              <a:solidFill>
                <a:srgbClr val="000000"/>
              </a:solidFill>
            </a:endParaRPr>
          </a:p>
          <a:p>
            <a:pPr marL="0" indent="0" algn="ctr">
              <a:buNone/>
            </a:pPr>
            <a:endParaRPr lang="en-US" sz="2000" dirty="0">
              <a:solidFill>
                <a:srgbClr val="000000"/>
              </a:solidFill>
            </a:endParaRPr>
          </a:p>
        </p:txBody>
      </p:sp>
      <p:sp>
        <p:nvSpPr>
          <p:cNvPr id="21" name="Content Placeholder 20"/>
          <p:cNvSpPr>
            <a:spLocks noGrp="1"/>
          </p:cNvSpPr>
          <p:nvPr>
            <p:ph sz="half" idx="2"/>
          </p:nvPr>
        </p:nvSpPr>
        <p:spPr>
          <a:xfrm>
            <a:off x="4648200" y="981432"/>
            <a:ext cx="4038600" cy="5876568"/>
          </a:xfrm>
        </p:spPr>
        <p:txBody>
          <a:bodyPr/>
          <a:lstStyle/>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dirty="0" smtClean="0">
              <a:solidFill>
                <a:prstClr val="black"/>
              </a:solidFill>
            </a:endParaRPr>
          </a:p>
          <a:p>
            <a:pPr marL="0" lvl="0" indent="0" algn="ctr">
              <a:buNone/>
            </a:pPr>
            <a:endParaRPr lang="en-US" sz="2000" i="1" dirty="0" smtClean="0">
              <a:solidFill>
                <a:prstClr val="black"/>
              </a:solidFill>
            </a:endParaRPr>
          </a:p>
          <a:p>
            <a:pPr marL="0" lvl="0" indent="0" algn="ctr">
              <a:buNone/>
            </a:pPr>
            <a:r>
              <a:rPr lang="en-US" sz="2000" i="1" dirty="0" smtClean="0">
                <a:solidFill>
                  <a:prstClr val="black"/>
                </a:solidFill>
              </a:rPr>
              <a:t>Rain</a:t>
            </a:r>
          </a:p>
          <a:p>
            <a:pPr marL="0" lvl="0" indent="0" algn="ctr">
              <a:buNone/>
            </a:pPr>
            <a:r>
              <a:rPr lang="en-US" sz="2000" dirty="0" smtClean="0">
                <a:solidFill>
                  <a:prstClr val="black"/>
                </a:solidFill>
              </a:rPr>
              <a:t>Large </a:t>
            </a:r>
            <a:r>
              <a:rPr lang="en-US" sz="2000" dirty="0">
                <a:solidFill>
                  <a:prstClr val="black"/>
                </a:solidFill>
              </a:rPr>
              <a:t>Drop</a:t>
            </a:r>
            <a:r>
              <a:rPr lang="en-US" sz="2000" dirty="0" smtClean="0">
                <a:solidFill>
                  <a:prstClr val="black"/>
                </a:solidFill>
              </a:rPr>
              <a:t> (</a:t>
            </a:r>
            <a:r>
              <a:rPr lang="en-US" sz="2000" i="1" dirty="0" smtClean="0">
                <a:solidFill>
                  <a:srgbClr val="000000"/>
                </a:solidFill>
              </a:rPr>
              <a:t>m</a:t>
            </a:r>
            <a:r>
              <a:rPr lang="en-US" sz="2000" baseline="-25000" dirty="0" smtClean="0">
                <a:solidFill>
                  <a:srgbClr val="000000"/>
                </a:solidFill>
              </a:rPr>
              <a:t>1 </a:t>
            </a:r>
            <a:r>
              <a:rPr lang="en-US" sz="2000" dirty="0" smtClean="0">
                <a:solidFill>
                  <a:srgbClr val="000000"/>
                </a:solidFill>
              </a:rPr>
              <a:t>/ </a:t>
            </a:r>
            <a:r>
              <a:rPr lang="en-US" sz="2000" i="1" dirty="0" smtClean="0">
                <a:solidFill>
                  <a:srgbClr val="000000"/>
                </a:solidFill>
              </a:rPr>
              <a:t>m</a:t>
            </a:r>
            <a:r>
              <a:rPr lang="en-US" sz="2000" baseline="-25000" dirty="0" smtClean="0">
                <a:solidFill>
                  <a:srgbClr val="000000"/>
                </a:solidFill>
              </a:rPr>
              <a:t>2</a:t>
            </a:r>
            <a:r>
              <a:rPr lang="en-US" sz="2000" dirty="0" smtClean="0">
                <a:solidFill>
                  <a:srgbClr val="000000"/>
                </a:solidFill>
              </a:rPr>
              <a:t> =  100)</a:t>
            </a:r>
          </a:p>
          <a:p>
            <a:pPr marL="0" lvl="0" indent="0" algn="ctr">
              <a:buNone/>
            </a:pPr>
            <a:r>
              <a:rPr lang="en-US" sz="2000" dirty="0" err="1" smtClean="0">
                <a:solidFill>
                  <a:prstClr val="black"/>
                </a:solidFill>
                <a:sym typeface="Wingdings"/>
              </a:rPr>
              <a:t></a:t>
            </a:r>
            <a:r>
              <a:rPr lang="en-US" sz="2000" dirty="0" smtClean="0">
                <a:solidFill>
                  <a:prstClr val="black"/>
                </a:solidFill>
                <a:sym typeface="Wingdings"/>
              </a:rPr>
              <a:t> slight deformation</a:t>
            </a:r>
            <a:endParaRPr lang="en-US" sz="2000" dirty="0" smtClean="0">
              <a:solidFill>
                <a:prstClr val="black"/>
              </a:solidFill>
            </a:endParaRPr>
          </a:p>
          <a:p>
            <a:endParaRPr lang="en-US" dirty="0"/>
          </a:p>
        </p:txBody>
      </p:sp>
      <p:sp>
        <p:nvSpPr>
          <p:cNvPr id="22" name="TextBox 21"/>
          <p:cNvSpPr txBox="1"/>
          <p:nvPr/>
        </p:nvSpPr>
        <p:spPr>
          <a:xfrm>
            <a:off x="627529" y="7191570"/>
            <a:ext cx="3690471" cy="707886"/>
          </a:xfrm>
          <a:prstGeom prst="rect">
            <a:avLst/>
          </a:prstGeom>
          <a:noFill/>
        </p:spPr>
        <p:txBody>
          <a:bodyPr wrap="square" rtlCol="0">
            <a:spAutoFit/>
          </a:bodyPr>
          <a:lstStyle/>
          <a:p>
            <a:pPr algn="ctr"/>
            <a:r>
              <a:rPr lang="en-US" i="1" dirty="0" smtClean="0">
                <a:solidFill>
                  <a:srgbClr val="000000"/>
                </a:solidFill>
              </a:rPr>
              <a:t>R</a:t>
            </a:r>
            <a:r>
              <a:rPr lang="en-US" baseline="-25000" dirty="0" smtClean="0">
                <a:solidFill>
                  <a:srgbClr val="000000"/>
                </a:solidFill>
              </a:rPr>
              <a:t>1</a:t>
            </a:r>
            <a:r>
              <a:rPr lang="en-US" dirty="0">
                <a:solidFill>
                  <a:srgbClr val="000000"/>
                </a:solidFill>
              </a:rPr>
              <a:t> </a:t>
            </a:r>
            <a:r>
              <a:rPr lang="en-US" dirty="0" smtClean="0">
                <a:solidFill>
                  <a:srgbClr val="000000"/>
                </a:solidFill>
              </a:rPr>
              <a:t>= 1.53 mm       </a:t>
            </a:r>
            <a:r>
              <a:rPr lang="en-US" i="1" dirty="0" smtClean="0">
                <a:solidFill>
                  <a:srgbClr val="000000"/>
                </a:solidFill>
              </a:rPr>
              <a:t>R</a:t>
            </a:r>
            <a:r>
              <a:rPr lang="en-US" baseline="-25000" dirty="0" smtClean="0">
                <a:solidFill>
                  <a:srgbClr val="000000"/>
                </a:solidFill>
              </a:rPr>
              <a:t>2</a:t>
            </a:r>
            <a:r>
              <a:rPr lang="en-US" dirty="0" smtClean="0">
                <a:solidFill>
                  <a:srgbClr val="000000"/>
                </a:solidFill>
              </a:rPr>
              <a:t> = 2.75 mm</a:t>
            </a:r>
            <a:endParaRPr lang="en-US" i="1" dirty="0" smtClean="0">
              <a:solidFill>
                <a:srgbClr val="000000"/>
              </a:solidFill>
            </a:endParaRPr>
          </a:p>
          <a:p>
            <a:pPr algn="ctr"/>
            <a:r>
              <a:rPr lang="en-US" i="1" dirty="0" smtClean="0">
                <a:solidFill>
                  <a:srgbClr val="000000"/>
                </a:solidFill>
              </a:rPr>
              <a:t>m</a:t>
            </a:r>
            <a:r>
              <a:rPr lang="en-US" baseline="-25000" dirty="0" smtClean="0">
                <a:solidFill>
                  <a:srgbClr val="000000"/>
                </a:solidFill>
              </a:rPr>
              <a:t>1</a:t>
            </a:r>
            <a:r>
              <a:rPr lang="en-US" dirty="0" smtClean="0">
                <a:solidFill>
                  <a:srgbClr val="000000"/>
                </a:solidFill>
              </a:rPr>
              <a:t>/</a:t>
            </a:r>
            <a:r>
              <a:rPr lang="en-US" i="1" dirty="0" smtClean="0">
                <a:solidFill>
                  <a:srgbClr val="000000"/>
                </a:solidFill>
              </a:rPr>
              <a:t>m</a:t>
            </a:r>
            <a:r>
              <a:rPr lang="en-US" baseline="-25000" dirty="0" smtClean="0">
                <a:solidFill>
                  <a:srgbClr val="000000"/>
                </a:solidFill>
              </a:rPr>
              <a:t>2</a:t>
            </a:r>
            <a:r>
              <a:rPr lang="en-US" dirty="0" smtClean="0">
                <a:solidFill>
                  <a:srgbClr val="000000"/>
                </a:solidFill>
              </a:rPr>
              <a:t> =  9</a:t>
            </a:r>
            <a:endParaRPr lang="en-US" i="1" dirty="0">
              <a:solidFill>
                <a:srgbClr val="000000"/>
              </a:solidFill>
            </a:endParaRPr>
          </a:p>
        </p:txBody>
      </p:sp>
      <p:sp>
        <p:nvSpPr>
          <p:cNvPr id="23" name="TextBox 22"/>
          <p:cNvSpPr txBox="1"/>
          <p:nvPr/>
        </p:nvSpPr>
        <p:spPr>
          <a:xfrm>
            <a:off x="4828988" y="7391269"/>
            <a:ext cx="3690471" cy="707886"/>
          </a:xfrm>
          <a:prstGeom prst="rect">
            <a:avLst/>
          </a:prstGeom>
          <a:noFill/>
        </p:spPr>
        <p:txBody>
          <a:bodyPr wrap="square" rtlCol="0">
            <a:spAutoFit/>
          </a:bodyPr>
          <a:lstStyle/>
          <a:p>
            <a:pPr algn="ctr"/>
            <a:r>
              <a:rPr lang="en-US" i="1" dirty="0" smtClean="0">
                <a:solidFill>
                  <a:srgbClr val="000000"/>
                </a:solidFill>
              </a:rPr>
              <a:t>R</a:t>
            </a:r>
            <a:r>
              <a:rPr lang="en-US" baseline="-25000" dirty="0" smtClean="0">
                <a:solidFill>
                  <a:srgbClr val="000000"/>
                </a:solidFill>
              </a:rPr>
              <a:t>1</a:t>
            </a:r>
            <a:r>
              <a:rPr lang="en-US" dirty="0">
                <a:solidFill>
                  <a:srgbClr val="000000"/>
                </a:solidFill>
              </a:rPr>
              <a:t> </a:t>
            </a:r>
            <a:r>
              <a:rPr lang="en-US" dirty="0" smtClean="0">
                <a:solidFill>
                  <a:srgbClr val="000000"/>
                </a:solidFill>
              </a:rPr>
              <a:t>= 2.225 mm       </a:t>
            </a:r>
            <a:r>
              <a:rPr lang="en-US" i="1" dirty="0" smtClean="0">
                <a:solidFill>
                  <a:srgbClr val="000000"/>
                </a:solidFill>
              </a:rPr>
              <a:t>R</a:t>
            </a:r>
            <a:r>
              <a:rPr lang="en-US" baseline="-25000" dirty="0" smtClean="0">
                <a:solidFill>
                  <a:srgbClr val="000000"/>
                </a:solidFill>
              </a:rPr>
              <a:t>2</a:t>
            </a:r>
            <a:r>
              <a:rPr lang="en-US" dirty="0" smtClean="0">
                <a:solidFill>
                  <a:srgbClr val="000000"/>
                </a:solidFill>
              </a:rPr>
              <a:t> = 1.65 mm</a:t>
            </a:r>
            <a:endParaRPr lang="en-US" i="1" dirty="0" smtClean="0">
              <a:solidFill>
                <a:srgbClr val="000000"/>
              </a:solidFill>
            </a:endParaRPr>
          </a:p>
          <a:p>
            <a:pPr algn="ctr"/>
            <a:endParaRPr lang="en-US" i="1" dirty="0">
              <a:solidFill>
                <a:srgbClr val="000000"/>
              </a:solidFill>
            </a:endParaRPr>
          </a:p>
        </p:txBody>
      </p:sp>
      <p:pic>
        <p:nvPicPr>
          <p:cNvPr id="9" name="Styrofoam_10.mov">
            <a:hlinkClick r:id="" action="ppaction://media"/>
          </p:cNvPr>
          <p:cNvPicPr/>
          <p:nvPr>
            <a:videoFile r:link="rId1"/>
          </p:nvPr>
        </p:nvPicPr>
        <p:blipFill>
          <a:blip r:embed="rId4"/>
          <a:stretch>
            <a:fillRect/>
          </a:stretch>
        </p:blipFill>
        <p:spPr>
          <a:xfrm>
            <a:off x="1404544" y="1244760"/>
            <a:ext cx="2299976" cy="4472176"/>
          </a:xfrm>
          <a:prstGeom prst="rect">
            <a:avLst/>
          </a:prstGeom>
        </p:spPr>
      </p:pic>
      <p:pic>
        <p:nvPicPr>
          <p:cNvPr id="10" name="Styrofoam_12.mov">
            <a:hlinkClick r:id="" action="ppaction://media"/>
          </p:cNvPr>
          <p:cNvPicPr/>
          <p:nvPr>
            <a:videoFile r:link="rId2"/>
          </p:nvPr>
        </p:nvPicPr>
        <p:blipFill>
          <a:blip r:embed="rId5"/>
          <a:stretch>
            <a:fillRect/>
          </a:stretch>
        </p:blipFill>
        <p:spPr>
          <a:xfrm>
            <a:off x="5521995" y="1205775"/>
            <a:ext cx="2308848" cy="448942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04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p:cTn id="13"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6028267"/>
            <a:ext cx="9144000" cy="707886"/>
          </a:xfrm>
          <a:prstGeom prst="rect">
            <a:avLst/>
          </a:prstGeom>
          <a:noFill/>
        </p:spPr>
        <p:txBody>
          <a:bodyPr wrap="square" rtlCol="0">
            <a:spAutoFit/>
          </a:bodyPr>
          <a:lstStyle/>
          <a:p>
            <a:r>
              <a:rPr lang="en-US" dirty="0" smtClean="0">
                <a:solidFill>
                  <a:srgbClr val="001933"/>
                </a:solidFill>
              </a:rPr>
              <a:t>Terminal velocity raindrop on a solid surface:</a:t>
            </a:r>
          </a:p>
          <a:p>
            <a:r>
              <a:rPr lang="en-US" dirty="0" smtClean="0">
                <a:solidFill>
                  <a:srgbClr val="001933"/>
                </a:solidFill>
              </a:rPr>
              <a:t>                                                         which is 10</a:t>
            </a:r>
            <a:r>
              <a:rPr lang="en-US" baseline="30000" dirty="0" smtClean="0">
                <a:solidFill>
                  <a:srgbClr val="001933"/>
                </a:solidFill>
              </a:rPr>
              <a:t>4</a:t>
            </a:r>
            <a:r>
              <a:rPr lang="en-US" dirty="0" smtClean="0">
                <a:solidFill>
                  <a:srgbClr val="001933"/>
                </a:solidFill>
              </a:rPr>
              <a:t> times the weight of a mosquito.</a:t>
            </a:r>
            <a:endParaRPr lang="en-US" dirty="0"/>
          </a:p>
        </p:txBody>
      </p:sp>
      <p:sp>
        <p:nvSpPr>
          <p:cNvPr id="2" name="Title 1"/>
          <p:cNvSpPr>
            <a:spLocks noGrp="1"/>
          </p:cNvSpPr>
          <p:nvPr>
            <p:ph type="title"/>
          </p:nvPr>
        </p:nvSpPr>
        <p:spPr>
          <a:xfrm>
            <a:off x="-1" y="-173196"/>
            <a:ext cx="9408555" cy="1143000"/>
          </a:xfrm>
        </p:spPr>
        <p:txBody>
          <a:bodyPr/>
          <a:lstStyle/>
          <a:p>
            <a:r>
              <a:rPr lang="en-US" dirty="0" smtClean="0">
                <a:solidFill>
                  <a:schemeClr val="bg1"/>
                </a:solidFill>
              </a:rPr>
              <a:t>Collisions with body of high inertia</a:t>
            </a:r>
            <a:endParaRPr lang="en-US" dirty="0">
              <a:solidFill>
                <a:schemeClr val="bg1"/>
              </a:solidFill>
            </a:endParaRPr>
          </a:p>
        </p:txBody>
      </p:sp>
      <p:graphicFrame>
        <p:nvGraphicFramePr>
          <p:cNvPr id="37890" name="Object 2"/>
          <p:cNvGraphicFramePr>
            <a:graphicFrameLocks noChangeAspect="1"/>
          </p:cNvGraphicFramePr>
          <p:nvPr/>
        </p:nvGraphicFramePr>
        <p:xfrm>
          <a:off x="4870450" y="6024034"/>
          <a:ext cx="3062288" cy="368300"/>
        </p:xfrm>
        <a:graphic>
          <a:graphicData uri="http://schemas.openxmlformats.org/presentationml/2006/ole">
            <p:oleObj spid="_x0000_s2716674" name="Equation" r:id="rId5" imgW="1689100" imgH="203200" progId="Equation.3">
              <p:embed/>
            </p:oleObj>
          </a:graphicData>
        </a:graphic>
      </p:graphicFrame>
      <p:pic>
        <p:nvPicPr>
          <p:cNvPr id="6" name="Splashing.mov">
            <a:hlinkClick r:id="" action="ppaction://media"/>
          </p:cNvPr>
          <p:cNvPicPr/>
          <p:nvPr>
            <a:videoFile r:link="rId2"/>
          </p:nvPr>
        </p:nvPicPr>
        <p:blipFill>
          <a:blip r:embed="rId6"/>
          <a:stretch>
            <a:fillRect/>
          </a:stretch>
        </p:blipFill>
        <p:spPr>
          <a:xfrm>
            <a:off x="101600" y="889000"/>
            <a:ext cx="8940800" cy="5080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823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21921" y="-205869"/>
            <a:ext cx="8229600" cy="1143000"/>
          </a:xfrm>
        </p:spPr>
        <p:txBody>
          <a:bodyPr>
            <a:normAutofit/>
          </a:bodyPr>
          <a:lstStyle/>
          <a:p>
            <a:r>
              <a:rPr lang="en-US" dirty="0" smtClean="0">
                <a:solidFill>
                  <a:srgbClr val="000000"/>
                </a:solidFill>
              </a:rPr>
              <a:t>Larger drops apply more force </a:t>
            </a:r>
            <a:endParaRPr lang="en-US" dirty="0">
              <a:solidFill>
                <a:srgbClr val="000000"/>
              </a:solidFill>
            </a:endParaRPr>
          </a:p>
        </p:txBody>
      </p:sp>
      <p:pic>
        <p:nvPicPr>
          <p:cNvPr id="5" name="Picture 4"/>
          <p:cNvPicPr>
            <a:picLocks noChangeAspect="1"/>
          </p:cNvPicPr>
          <p:nvPr/>
        </p:nvPicPr>
        <p:blipFill rotWithShape="1">
          <a:blip r:embed="rId2"/>
          <a:srcRect l="25983" t="26965" r="33112" b="52042"/>
          <a:stretch/>
        </p:blipFill>
        <p:spPr>
          <a:xfrm>
            <a:off x="381000" y="2118426"/>
            <a:ext cx="775613" cy="1377950"/>
          </a:xfrm>
          <a:prstGeom prst="rect">
            <a:avLst/>
          </a:prstGeom>
        </p:spPr>
      </p:pic>
      <p:sp>
        <p:nvSpPr>
          <p:cNvPr id="6" name="TextBox 5"/>
          <p:cNvSpPr txBox="1"/>
          <p:nvPr/>
        </p:nvSpPr>
        <p:spPr>
          <a:xfrm>
            <a:off x="280161" y="1624482"/>
            <a:ext cx="1460500" cy="338554"/>
          </a:xfrm>
          <a:prstGeom prst="rect">
            <a:avLst/>
          </a:prstGeom>
          <a:noFill/>
        </p:spPr>
        <p:txBody>
          <a:bodyPr wrap="square" rtlCol="0">
            <a:spAutoFit/>
          </a:bodyPr>
          <a:lstStyle/>
          <a:p>
            <a:r>
              <a:rPr lang="en-US" sz="1600" dirty="0" smtClean="0">
                <a:solidFill>
                  <a:srgbClr val="000000"/>
                </a:solidFill>
              </a:rPr>
              <a:t>Small drop</a:t>
            </a:r>
            <a:endParaRPr lang="en-US" sz="1600" dirty="0">
              <a:solidFill>
                <a:srgbClr val="000000"/>
              </a:solidFill>
            </a:endParaRPr>
          </a:p>
        </p:txBody>
      </p:sp>
      <p:pic>
        <p:nvPicPr>
          <p:cNvPr id="7" name="Picture 6"/>
          <p:cNvPicPr>
            <a:picLocks noChangeAspect="1"/>
          </p:cNvPicPr>
          <p:nvPr/>
        </p:nvPicPr>
        <p:blipFill>
          <a:blip r:embed="rId3"/>
          <a:srcRect l="14442" r="11570"/>
          <a:stretch>
            <a:fillRect/>
          </a:stretch>
        </p:blipFill>
        <p:spPr>
          <a:xfrm>
            <a:off x="365567" y="5066416"/>
            <a:ext cx="808097" cy="1429599"/>
          </a:xfrm>
          <a:prstGeom prst="rect">
            <a:avLst/>
          </a:prstGeom>
        </p:spPr>
      </p:pic>
      <p:pic>
        <p:nvPicPr>
          <p:cNvPr id="8" name="Picture 7" descr="Y1.eps"/>
          <p:cNvPicPr>
            <a:picLocks noChangeAspect="1"/>
          </p:cNvPicPr>
          <p:nvPr/>
        </p:nvPicPr>
        <mc:AlternateContent>
          <mc:Choice xmlns:ma="http://schemas.microsoft.com/office/mac/drawingml/2008/main" Requires="ma">
            <p:blipFill>
              <a:blip r:embed="rId4"/>
              <a:srcRect r="7659"/>
              <a:stretch>
                <a:fillRect/>
              </a:stretch>
            </p:blipFill>
          </mc:Choice>
          <mc:Fallback>
            <p:blipFill>
              <a:blip r:embed="rId5"/>
              <a:srcRect r="7659"/>
              <a:stretch>
                <a:fillRect/>
              </a:stretch>
            </p:blipFill>
          </mc:Fallback>
        </mc:AlternateContent>
        <p:spPr>
          <a:xfrm>
            <a:off x="1549400" y="1299276"/>
            <a:ext cx="3060700" cy="2590800"/>
          </a:xfrm>
          <a:prstGeom prst="rect">
            <a:avLst/>
          </a:prstGeom>
        </p:spPr>
      </p:pic>
      <p:sp>
        <p:nvSpPr>
          <p:cNvPr id="10" name="TextBox 9"/>
          <p:cNvSpPr txBox="1"/>
          <p:nvPr/>
        </p:nvSpPr>
        <p:spPr>
          <a:xfrm>
            <a:off x="247841" y="4525076"/>
            <a:ext cx="1460500" cy="338554"/>
          </a:xfrm>
          <a:prstGeom prst="rect">
            <a:avLst/>
          </a:prstGeom>
          <a:noFill/>
        </p:spPr>
        <p:txBody>
          <a:bodyPr wrap="square" rtlCol="0">
            <a:spAutoFit/>
          </a:bodyPr>
          <a:lstStyle/>
          <a:p>
            <a:r>
              <a:rPr lang="en-US" sz="1600" dirty="0" smtClean="0">
                <a:solidFill>
                  <a:srgbClr val="000000"/>
                </a:solidFill>
              </a:rPr>
              <a:t>Large drop</a:t>
            </a:r>
            <a:endParaRPr lang="en-US" sz="1600" dirty="0">
              <a:solidFill>
                <a:srgbClr val="000000"/>
              </a:solidFill>
            </a:endParaRPr>
          </a:p>
        </p:txBody>
      </p:sp>
      <p:pic>
        <p:nvPicPr>
          <p:cNvPr id="11" name="Picture 10" descr="u2.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000681" y="4232072"/>
            <a:ext cx="3308440" cy="2584388"/>
          </a:xfrm>
          <a:prstGeom prst="rect">
            <a:avLst/>
          </a:prstGeom>
        </p:spPr>
      </p:pic>
      <p:pic>
        <p:nvPicPr>
          <p:cNvPr id="12" name="Picture 11" descr="Y3.eps"/>
          <p:cNvPicPr>
            <a:picLocks noChangeAspect="1"/>
          </p:cNvPicPr>
          <p:nvPr/>
        </p:nvPicPr>
        <mc:AlternateContent>
          <mc:Choice xmlns:ma="http://schemas.microsoft.com/office/mac/drawingml/2008/main" Requires="ma">
            <p:blipFill>
              <a:blip r:embed="rId8"/>
              <a:srcRect t="5131" r="5538"/>
              <a:stretch>
                <a:fillRect/>
              </a:stretch>
            </p:blipFill>
          </mc:Choice>
          <mc:Fallback>
            <p:blipFill>
              <a:blip r:embed="rId9"/>
              <a:srcRect t="5131" r="5538"/>
              <a:stretch>
                <a:fillRect/>
              </a:stretch>
            </p:blipFill>
          </mc:Fallback>
        </mc:AlternateContent>
        <p:spPr>
          <a:xfrm>
            <a:off x="1612900" y="4364104"/>
            <a:ext cx="3086100" cy="2437347"/>
          </a:xfrm>
          <a:prstGeom prst="rect">
            <a:avLst/>
          </a:prstGeom>
        </p:spPr>
      </p:pic>
      <p:pic>
        <p:nvPicPr>
          <p:cNvPr id="14" name="Picture 13" descr="u1.eps"/>
          <p:cNvPicPr>
            <a:picLocks noChangeAspect="1"/>
          </p:cNvPicPr>
          <p:nvPr/>
        </p:nvPicPr>
        <mc:AlternateContent>
          <mc:Choice xmlns:ma="http://schemas.microsoft.com/office/mac/drawingml/2008/main" Requires="ma">
            <p:blipFill>
              <a:blip r:embed="rId10"/>
              <a:srcRect t="4140" r="7895"/>
              <a:stretch>
                <a:fillRect/>
              </a:stretch>
            </p:blipFill>
          </mc:Choice>
          <mc:Fallback>
            <p:blipFill>
              <a:blip r:embed="rId11"/>
              <a:srcRect t="4140" r="7895"/>
              <a:stretch>
                <a:fillRect/>
              </a:stretch>
            </p:blipFill>
          </mc:Fallback>
        </mc:AlternateContent>
        <p:spPr>
          <a:xfrm>
            <a:off x="4981630" y="1419229"/>
            <a:ext cx="3003550" cy="2499728"/>
          </a:xfrm>
          <a:prstGeom prst="rect">
            <a:avLst/>
          </a:prstGeom>
        </p:spPr>
      </p:pic>
      <p:sp>
        <p:nvSpPr>
          <p:cNvPr id="15" name="TextBox 14"/>
          <p:cNvSpPr txBox="1"/>
          <p:nvPr/>
        </p:nvSpPr>
        <p:spPr>
          <a:xfrm>
            <a:off x="8048680" y="2226376"/>
            <a:ext cx="1422400" cy="400110"/>
          </a:xfrm>
          <a:prstGeom prst="rect">
            <a:avLst/>
          </a:prstGeom>
          <a:noFill/>
        </p:spPr>
        <p:txBody>
          <a:bodyPr wrap="square" rtlCol="0">
            <a:spAutoFit/>
          </a:bodyPr>
          <a:lstStyle/>
          <a:p>
            <a:r>
              <a:rPr lang="en-US" dirty="0" smtClean="0">
                <a:solidFill>
                  <a:srgbClr val="3366FF"/>
                </a:solidFill>
              </a:rPr>
              <a:t>#</a:t>
            </a:r>
            <a:r>
              <a:rPr lang="en-US" i="1" dirty="0" smtClean="0">
                <a:solidFill>
                  <a:srgbClr val="3366FF"/>
                </a:solidFill>
              </a:rPr>
              <a:t>g</a:t>
            </a:r>
            <a:r>
              <a:rPr lang="en-US" dirty="0" smtClean="0">
                <a:solidFill>
                  <a:srgbClr val="3366FF"/>
                </a:solidFill>
              </a:rPr>
              <a:t>’s = 65</a:t>
            </a:r>
            <a:endParaRPr lang="en-US" dirty="0">
              <a:solidFill>
                <a:srgbClr val="3366FF"/>
              </a:solidFill>
            </a:endParaRPr>
          </a:p>
        </p:txBody>
      </p:sp>
      <p:sp>
        <p:nvSpPr>
          <p:cNvPr id="17" name="TextBox 16"/>
          <p:cNvSpPr txBox="1"/>
          <p:nvPr/>
        </p:nvSpPr>
        <p:spPr>
          <a:xfrm>
            <a:off x="8048680" y="5178160"/>
            <a:ext cx="1422400" cy="400110"/>
          </a:xfrm>
          <a:prstGeom prst="rect">
            <a:avLst/>
          </a:prstGeom>
          <a:noFill/>
        </p:spPr>
        <p:txBody>
          <a:bodyPr wrap="square" rtlCol="0">
            <a:spAutoFit/>
          </a:bodyPr>
          <a:lstStyle/>
          <a:p>
            <a:r>
              <a:rPr lang="en-US" dirty="0" smtClean="0">
                <a:solidFill>
                  <a:srgbClr val="3366FF"/>
                </a:solidFill>
              </a:rPr>
              <a:t>#</a:t>
            </a:r>
            <a:r>
              <a:rPr lang="en-US" i="1" dirty="0" smtClean="0">
                <a:solidFill>
                  <a:srgbClr val="3366FF"/>
                </a:solidFill>
              </a:rPr>
              <a:t>g</a:t>
            </a:r>
            <a:r>
              <a:rPr lang="en-US" dirty="0" smtClean="0">
                <a:solidFill>
                  <a:srgbClr val="3366FF"/>
                </a:solidFill>
              </a:rPr>
              <a:t>’s = 95</a:t>
            </a:r>
            <a:endParaRPr lang="en-US" dirty="0">
              <a:solidFill>
                <a:srgbClr val="3366FF"/>
              </a:solidFill>
            </a:endParaRPr>
          </a:p>
        </p:txBody>
      </p:sp>
      <p:sp>
        <p:nvSpPr>
          <p:cNvPr id="18" name="Rectangle 17"/>
          <p:cNvSpPr/>
          <p:nvPr/>
        </p:nvSpPr>
        <p:spPr>
          <a:xfrm>
            <a:off x="6638980" y="1502476"/>
            <a:ext cx="635000" cy="20701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9" name="Rectangle 18"/>
          <p:cNvSpPr/>
          <p:nvPr/>
        </p:nvSpPr>
        <p:spPr>
          <a:xfrm>
            <a:off x="3162300" y="1489776"/>
            <a:ext cx="635000" cy="20701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Rectangle 19"/>
          <p:cNvSpPr/>
          <p:nvPr/>
        </p:nvSpPr>
        <p:spPr>
          <a:xfrm>
            <a:off x="6740580" y="4441560"/>
            <a:ext cx="444500" cy="20701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1" name="Rectangle 20"/>
          <p:cNvSpPr/>
          <p:nvPr/>
        </p:nvSpPr>
        <p:spPr>
          <a:xfrm>
            <a:off x="3314700" y="4441560"/>
            <a:ext cx="444500" cy="2070100"/>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2" name="TextBox 21"/>
          <p:cNvSpPr txBox="1"/>
          <p:nvPr/>
        </p:nvSpPr>
        <p:spPr>
          <a:xfrm>
            <a:off x="2712896" y="1000675"/>
            <a:ext cx="4887062" cy="400110"/>
          </a:xfrm>
          <a:prstGeom prst="rect">
            <a:avLst/>
          </a:prstGeom>
          <a:noFill/>
        </p:spPr>
        <p:txBody>
          <a:bodyPr wrap="square" rtlCol="0">
            <a:spAutoFit/>
          </a:bodyPr>
          <a:lstStyle/>
          <a:p>
            <a:r>
              <a:rPr lang="en-US" dirty="0" smtClean="0">
                <a:solidFill>
                  <a:srgbClr val="800000"/>
                </a:solidFill>
              </a:rPr>
              <a:t>Position				Velocity</a:t>
            </a:r>
            <a:endParaRPr lang="en-US" dirty="0">
              <a:solidFill>
                <a:srgbClr val="8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724900" cy="1143000"/>
          </a:xfrm>
        </p:spPr>
        <p:txBody>
          <a:bodyPr/>
          <a:lstStyle/>
          <a:p>
            <a:r>
              <a:rPr lang="en-US" sz="3600" dirty="0" smtClean="0">
                <a:solidFill>
                  <a:srgbClr val="000000"/>
                </a:solidFill>
              </a:rPr>
              <a:t>Mosquitoes Accelerate 50-300 G</a:t>
            </a:r>
            <a:endParaRPr lang="en-US" sz="3600" dirty="0">
              <a:solidFill>
                <a:srgbClr val="000000"/>
              </a:solidFill>
            </a:endParaRPr>
          </a:p>
        </p:txBody>
      </p:sp>
      <p:graphicFrame>
        <p:nvGraphicFramePr>
          <p:cNvPr id="7" name="Object 6"/>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2727786"/>
              </p:ext>
            </p:extLst>
          </p:nvPr>
        </p:nvGraphicFramePr>
        <p:xfrm>
          <a:off x="9144000" y="3692525"/>
          <a:ext cx="1849437" cy="1808163"/>
        </p:xfrm>
        <a:graphic>
          <a:graphicData uri="http://schemas.openxmlformats.org/presentationml/2006/ole">
            <p:oleObj spid="_x0000_s2727938" name="Equation" r:id="rId4" imgW="1003300" imgH="965200" progId="Equation.3">
              <p:embed/>
            </p:oleObj>
          </a:graphicData>
        </a:graphic>
      </p:graphicFrame>
      <p:sp>
        <p:nvSpPr>
          <p:cNvPr id="5" name="TextBox 4"/>
          <p:cNvSpPr txBox="1"/>
          <p:nvPr/>
        </p:nvSpPr>
        <p:spPr>
          <a:xfrm>
            <a:off x="10090915" y="6350168"/>
            <a:ext cx="1486892" cy="1015663"/>
          </a:xfrm>
          <a:prstGeom prst="rect">
            <a:avLst/>
          </a:prstGeom>
          <a:noFill/>
        </p:spPr>
        <p:txBody>
          <a:bodyPr wrap="square" rtlCol="0">
            <a:spAutoFit/>
          </a:bodyPr>
          <a:lstStyle/>
          <a:p>
            <a:r>
              <a:rPr lang="en-US" dirty="0" smtClean="0"/>
              <a:t>deformation </a:t>
            </a:r>
          </a:p>
          <a:p>
            <a:r>
              <a:rPr lang="en-US" dirty="0" smtClean="0"/>
              <a:t>coefficient: </a:t>
            </a:r>
          </a:p>
          <a:p>
            <a:r>
              <a:rPr lang="en-US" i="1" dirty="0" smtClean="0"/>
              <a:t> k </a:t>
            </a:r>
            <a:r>
              <a:rPr lang="en-US" dirty="0" smtClean="0"/>
              <a:t>= 20</a:t>
            </a:r>
            <a:endParaRPr lang="en-US" dirty="0"/>
          </a:p>
        </p:txBody>
      </p:sp>
      <p:grpSp>
        <p:nvGrpSpPr>
          <p:cNvPr id="3" name="Group 19"/>
          <p:cNvGrpSpPr/>
          <p:nvPr/>
        </p:nvGrpSpPr>
        <p:grpSpPr>
          <a:xfrm>
            <a:off x="9144000" y="-643467"/>
            <a:ext cx="2276801" cy="2378831"/>
            <a:chOff x="1247746" y="1258590"/>
            <a:chExt cx="2276801" cy="2378831"/>
          </a:xfrm>
        </p:grpSpPr>
        <p:pic>
          <p:nvPicPr>
            <p:cNvPr id="8" name="Picture 7" descr="Screen Shot 2011-08-23 at 1.52.45 AM.pn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717" t="24129" r="-1705" b="29034"/>
            <a:stretch/>
          </p:blipFill>
          <p:spPr>
            <a:xfrm>
              <a:off x="1247746" y="1258590"/>
              <a:ext cx="2276801" cy="2276960"/>
            </a:xfrm>
            <a:prstGeom prst="rect">
              <a:avLst/>
            </a:prstGeom>
          </p:spPr>
        </p:pic>
        <p:grpSp>
          <p:nvGrpSpPr>
            <p:cNvPr id="4" name="Group 18"/>
            <p:cNvGrpSpPr/>
            <p:nvPr/>
          </p:nvGrpSpPr>
          <p:grpSpPr>
            <a:xfrm>
              <a:off x="2059979" y="2091090"/>
              <a:ext cx="604036" cy="1546331"/>
              <a:chOff x="2059979" y="2091090"/>
              <a:chExt cx="604036" cy="1546331"/>
            </a:xfrm>
          </p:grpSpPr>
          <p:cxnSp>
            <p:nvCxnSpPr>
              <p:cNvPr id="10" name="Straight Arrow Connector 9"/>
              <p:cNvCxnSpPr/>
              <p:nvPr/>
            </p:nvCxnSpPr>
            <p:spPr>
              <a:xfrm flipH="1">
                <a:off x="2307782" y="2617735"/>
                <a:ext cx="15488" cy="6195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52896" y="3237311"/>
                <a:ext cx="511119" cy="400110"/>
              </a:xfrm>
              <a:prstGeom prst="rect">
                <a:avLst/>
              </a:prstGeom>
              <a:noFill/>
            </p:spPr>
            <p:txBody>
              <a:bodyPr wrap="square" rtlCol="0">
                <a:spAutoFit/>
              </a:bodyPr>
              <a:lstStyle/>
              <a:p>
                <a:r>
                  <a:rPr lang="en-US" i="1" dirty="0" smtClean="0">
                    <a:solidFill>
                      <a:srgbClr val="FF0000"/>
                    </a:solidFill>
                  </a:rPr>
                  <a:t>F</a:t>
                </a:r>
                <a:endParaRPr lang="en-US" i="1" dirty="0">
                  <a:solidFill>
                    <a:srgbClr val="FF0000"/>
                  </a:solidFill>
                </a:endParaRPr>
              </a:p>
            </p:txBody>
          </p:sp>
          <p:cxnSp>
            <p:nvCxnSpPr>
              <p:cNvPr id="17" name="Straight Connector 16"/>
              <p:cNvCxnSpPr/>
              <p:nvPr/>
            </p:nvCxnSpPr>
            <p:spPr>
              <a:xfrm flipV="1">
                <a:off x="2354246" y="2091090"/>
                <a:ext cx="201350" cy="201364"/>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059979" y="2137557"/>
                <a:ext cx="433676" cy="400110"/>
              </a:xfrm>
              <a:prstGeom prst="rect">
                <a:avLst/>
              </a:prstGeom>
              <a:noFill/>
            </p:spPr>
            <p:txBody>
              <a:bodyPr wrap="square" rtlCol="0">
                <a:spAutoFit/>
              </a:bodyPr>
              <a:lstStyle/>
              <a:p>
                <a:r>
                  <a:rPr lang="en-US" i="1" dirty="0" smtClean="0">
                    <a:solidFill>
                      <a:schemeClr val="accent1"/>
                    </a:solidFill>
                  </a:rPr>
                  <a:t>R</a:t>
                </a:r>
                <a:r>
                  <a:rPr lang="en-US" baseline="-25000" dirty="0" smtClean="0">
                    <a:solidFill>
                      <a:schemeClr val="accent1"/>
                    </a:solidFill>
                  </a:rPr>
                  <a:t>1</a:t>
                </a:r>
                <a:endParaRPr lang="en-US" dirty="0">
                  <a:solidFill>
                    <a:schemeClr val="accent1"/>
                  </a:solidFill>
                </a:endParaRPr>
              </a:p>
            </p:txBody>
          </p:sp>
        </p:grpSp>
      </p:grpSp>
      <p:graphicFrame>
        <p:nvGraphicFramePr>
          <p:cNvPr id="2157" name="Object 109"/>
          <p:cNvGraphicFramePr>
            <a:graphicFrameLocks noChangeAspect="1"/>
          </p:cNvGraphicFramePr>
          <p:nvPr/>
        </p:nvGraphicFramePr>
        <p:xfrm>
          <a:off x="4873095" y="7061200"/>
          <a:ext cx="2645304" cy="1149354"/>
        </p:xfrm>
        <a:graphic>
          <a:graphicData uri="http://schemas.openxmlformats.org/presentationml/2006/ole">
            <p:oleObj spid="_x0000_s2727939" name="Equation" r:id="rId6" imgW="1866900" imgH="800100" progId="Equation.3">
              <p:embed/>
            </p:oleObj>
          </a:graphicData>
        </a:graphic>
      </p:graphicFrame>
      <p:sp>
        <p:nvSpPr>
          <p:cNvPr id="12" name="TextBox 11"/>
          <p:cNvSpPr txBox="1"/>
          <p:nvPr/>
        </p:nvSpPr>
        <p:spPr>
          <a:xfrm>
            <a:off x="-1947333" y="7061201"/>
            <a:ext cx="1947333" cy="461665"/>
          </a:xfrm>
          <a:prstGeom prst="rect">
            <a:avLst/>
          </a:prstGeom>
          <a:noFill/>
        </p:spPr>
        <p:txBody>
          <a:bodyPr wrap="square" rtlCol="0">
            <a:spAutoFit/>
          </a:bodyPr>
          <a:lstStyle/>
          <a:p>
            <a:r>
              <a:rPr lang="en-US" sz="2400" dirty="0" smtClean="0">
                <a:solidFill>
                  <a:srgbClr val="000000"/>
                </a:solidFill>
              </a:rPr>
              <a:t>Impact Force</a:t>
            </a:r>
            <a:endParaRPr lang="en-US" sz="2400" dirty="0">
              <a:solidFill>
                <a:srgbClr val="000000"/>
              </a:solidFill>
            </a:endParaRPr>
          </a:p>
        </p:txBody>
      </p:sp>
      <p:sp>
        <p:nvSpPr>
          <p:cNvPr id="13" name="TextBox 12"/>
          <p:cNvSpPr txBox="1"/>
          <p:nvPr/>
        </p:nvSpPr>
        <p:spPr>
          <a:xfrm>
            <a:off x="423331" y="7095065"/>
            <a:ext cx="3749653" cy="461665"/>
          </a:xfrm>
          <a:prstGeom prst="rect">
            <a:avLst/>
          </a:prstGeom>
          <a:noFill/>
        </p:spPr>
        <p:txBody>
          <a:bodyPr wrap="square" rtlCol="0">
            <a:spAutoFit/>
          </a:bodyPr>
          <a:lstStyle/>
          <a:p>
            <a:r>
              <a:rPr lang="en-US" sz="2400" dirty="0" smtClean="0">
                <a:solidFill>
                  <a:srgbClr val="000000"/>
                </a:solidFill>
              </a:rPr>
              <a:t>Dimensionless Acceleration</a:t>
            </a:r>
            <a:endParaRPr lang="en-US" sz="2400" dirty="0">
              <a:solidFill>
                <a:srgbClr val="000000"/>
              </a:solidFill>
            </a:endParaRPr>
          </a:p>
        </p:txBody>
      </p:sp>
      <p:graphicFrame>
        <p:nvGraphicFramePr>
          <p:cNvPr id="14" name="Object 13"/>
          <p:cNvGraphicFramePr>
            <a:graphicFrameLocks noChangeAspect="1"/>
          </p:cNvGraphicFramePr>
          <p:nvPr/>
        </p:nvGraphicFramePr>
        <p:xfrm>
          <a:off x="1786462" y="5845072"/>
          <a:ext cx="5511806" cy="355600"/>
        </p:xfrm>
        <a:graphic>
          <a:graphicData uri="http://schemas.openxmlformats.org/presentationml/2006/ole">
            <p:oleObj spid="_x0000_s2727940" name="Equation" r:id="rId7" imgW="2755900" imgH="177800" progId="Equation.3">
              <p:embed/>
            </p:oleObj>
          </a:graphicData>
        </a:graphic>
      </p:graphicFrame>
      <p:grpSp>
        <p:nvGrpSpPr>
          <p:cNvPr id="6" name="Group 36"/>
          <p:cNvGrpSpPr/>
          <p:nvPr/>
        </p:nvGrpSpPr>
        <p:grpSpPr>
          <a:xfrm>
            <a:off x="1236128" y="894224"/>
            <a:ext cx="6519333" cy="4785468"/>
            <a:chOff x="1236128" y="894224"/>
            <a:chExt cx="6519333" cy="4785468"/>
          </a:xfrm>
        </p:grpSpPr>
        <p:pic>
          <p:nvPicPr>
            <p:cNvPr id="21" name="Picture 20" descr="untitled.eps"/>
            <p:cNvPicPr>
              <a:picLocks noChangeAspect="1"/>
            </p:cNvPicPr>
            <p:nvPr/>
          </p:nvPicPr>
          <mc:AlternateContent>
            <mc:Choice xmlns:ma="http://schemas.microsoft.com/office/mac/drawingml/2008/main" Requires="ma">
              <p:blipFill>
                <a:blip r:embed="rId8"/>
                <a:srcRect l="1479" t="6504" r="5819"/>
                <a:stretch>
                  <a:fillRect/>
                </a:stretch>
              </p:blipFill>
            </mc:Choice>
            <mc:Fallback>
              <p:blipFill>
                <a:blip r:embed="rId9"/>
                <a:srcRect l="1479" t="6504" r="5819"/>
                <a:stretch>
                  <a:fillRect/>
                </a:stretch>
              </p:blipFill>
            </mc:Fallback>
          </mc:AlternateContent>
          <p:spPr>
            <a:xfrm>
              <a:off x="1236128" y="894224"/>
              <a:ext cx="6519333" cy="4785468"/>
            </a:xfrm>
            <a:prstGeom prst="rect">
              <a:avLst/>
            </a:prstGeom>
          </p:spPr>
        </p:pic>
        <p:sp>
          <p:nvSpPr>
            <p:cNvPr id="27" name="Rectangle 26"/>
            <p:cNvSpPr/>
            <p:nvPr/>
          </p:nvSpPr>
          <p:spPr bwMode="auto">
            <a:xfrm>
              <a:off x="2997200" y="948269"/>
              <a:ext cx="745066" cy="4080933"/>
            </a:xfrm>
            <a:prstGeom prst="rect">
              <a:avLst/>
            </a:prstGeom>
            <a:solidFill>
              <a:srgbClr val="660066">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p:txBody>
        </p:sp>
        <p:sp>
          <p:nvSpPr>
            <p:cNvPr id="25" name="Rectangle 24"/>
            <p:cNvSpPr/>
            <p:nvPr/>
          </p:nvSpPr>
          <p:spPr bwMode="auto">
            <a:xfrm>
              <a:off x="2031996" y="965202"/>
              <a:ext cx="423336" cy="4080933"/>
            </a:xfrm>
            <a:prstGeom prst="rect">
              <a:avLst/>
            </a:prstGeom>
            <a:solidFill>
              <a:srgbClr val="0080FF">
                <a:alpha val="5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p:txBody>
        </p:sp>
        <p:cxnSp>
          <p:nvCxnSpPr>
            <p:cNvPr id="23" name="Straight Connector 22"/>
            <p:cNvCxnSpPr/>
            <p:nvPr/>
          </p:nvCxnSpPr>
          <p:spPr bwMode="auto">
            <a:xfrm flipV="1">
              <a:off x="2015063" y="4775200"/>
              <a:ext cx="5435600" cy="33867"/>
            </a:xfrm>
            <a:prstGeom prst="line">
              <a:avLst/>
            </a:prstGeom>
            <a:solidFill>
              <a:schemeClr val="accent1"/>
            </a:solidFill>
            <a:ln w="9525" cap="flat" cmpd="sng" algn="ctr">
              <a:solidFill>
                <a:srgbClr val="780C16"/>
              </a:solidFill>
              <a:prstDash val="dash"/>
              <a:round/>
              <a:headEnd type="none" w="med" len="med"/>
              <a:tailEnd type="none" w="med" len="med"/>
            </a:ln>
            <a:effectLst/>
          </p:spPr>
        </p:cxnSp>
        <p:cxnSp>
          <p:nvCxnSpPr>
            <p:cNvPr id="24" name="Straight Connector 23"/>
            <p:cNvCxnSpPr/>
            <p:nvPr/>
          </p:nvCxnSpPr>
          <p:spPr bwMode="auto">
            <a:xfrm flipV="1">
              <a:off x="2048930" y="3623733"/>
              <a:ext cx="5435600" cy="33867"/>
            </a:xfrm>
            <a:prstGeom prst="line">
              <a:avLst/>
            </a:prstGeom>
            <a:solidFill>
              <a:schemeClr val="accent1"/>
            </a:solidFill>
            <a:ln w="9525" cap="flat" cmpd="sng" algn="ctr">
              <a:solidFill>
                <a:schemeClr val="bg1"/>
              </a:solidFill>
              <a:prstDash val="dash"/>
              <a:round/>
              <a:headEnd type="none" w="med" len="med"/>
              <a:tailEnd type="none" w="med" len="med"/>
            </a:ln>
            <a:effectLst/>
          </p:spPr>
        </p:cxnSp>
        <p:sp>
          <p:nvSpPr>
            <p:cNvPr id="26" name="Rectangle 25"/>
            <p:cNvSpPr/>
            <p:nvPr/>
          </p:nvSpPr>
          <p:spPr bwMode="auto">
            <a:xfrm>
              <a:off x="2455348" y="948268"/>
              <a:ext cx="541851" cy="4080933"/>
            </a:xfrm>
            <a:prstGeom prst="rect">
              <a:avLst/>
            </a:prstGeom>
            <a:solidFill>
              <a:srgbClr val="3366FF">
                <a:alpha val="6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p:txBody>
        </p:sp>
        <p:sp>
          <p:nvSpPr>
            <p:cNvPr id="30" name="TextBox 29"/>
            <p:cNvSpPr txBox="1"/>
            <p:nvPr/>
          </p:nvSpPr>
          <p:spPr>
            <a:xfrm>
              <a:off x="3894665" y="1100666"/>
              <a:ext cx="1320799" cy="400110"/>
            </a:xfrm>
            <a:prstGeom prst="rect">
              <a:avLst/>
            </a:prstGeom>
            <a:noFill/>
          </p:spPr>
          <p:txBody>
            <a:bodyPr wrap="square" rtlCol="0">
              <a:spAutoFit/>
            </a:bodyPr>
            <a:lstStyle/>
            <a:p>
              <a:r>
                <a:rPr lang="en-US" dirty="0" smtClean="0">
                  <a:solidFill>
                    <a:srgbClr val="000000"/>
                  </a:solidFill>
                </a:rPr>
                <a:t>light rain</a:t>
              </a:r>
              <a:endParaRPr lang="en-US" dirty="0">
                <a:solidFill>
                  <a:srgbClr val="000000"/>
                </a:solidFill>
              </a:endParaRPr>
            </a:p>
          </p:txBody>
        </p:sp>
        <p:sp>
          <p:nvSpPr>
            <p:cNvPr id="31" name="TextBox 30"/>
            <p:cNvSpPr txBox="1"/>
            <p:nvPr/>
          </p:nvSpPr>
          <p:spPr>
            <a:xfrm>
              <a:off x="3908938" y="1419741"/>
              <a:ext cx="1780661" cy="400110"/>
            </a:xfrm>
            <a:prstGeom prst="rect">
              <a:avLst/>
            </a:prstGeom>
            <a:noFill/>
          </p:spPr>
          <p:txBody>
            <a:bodyPr wrap="square" rtlCol="0">
              <a:spAutoFit/>
            </a:bodyPr>
            <a:lstStyle/>
            <a:p>
              <a:r>
                <a:rPr lang="en-US" dirty="0" smtClean="0">
                  <a:solidFill>
                    <a:srgbClr val="000000"/>
                  </a:solidFill>
                </a:rPr>
                <a:t>moderate rain</a:t>
              </a:r>
              <a:endParaRPr lang="en-US" dirty="0">
                <a:solidFill>
                  <a:srgbClr val="000000"/>
                </a:solidFill>
              </a:endParaRPr>
            </a:p>
          </p:txBody>
        </p:sp>
        <p:sp>
          <p:nvSpPr>
            <p:cNvPr id="32" name="TextBox 31"/>
            <p:cNvSpPr txBox="1"/>
            <p:nvPr/>
          </p:nvSpPr>
          <p:spPr>
            <a:xfrm>
              <a:off x="3945467" y="1744131"/>
              <a:ext cx="1439332" cy="400110"/>
            </a:xfrm>
            <a:prstGeom prst="rect">
              <a:avLst/>
            </a:prstGeom>
            <a:noFill/>
          </p:spPr>
          <p:txBody>
            <a:bodyPr wrap="square" rtlCol="0">
              <a:spAutoFit/>
            </a:bodyPr>
            <a:lstStyle/>
            <a:p>
              <a:r>
                <a:rPr lang="en-US" dirty="0" smtClean="0">
                  <a:solidFill>
                    <a:srgbClr val="000000"/>
                  </a:solidFill>
                </a:rPr>
                <a:t>heavy rain</a:t>
              </a:r>
              <a:endParaRPr lang="en-US" dirty="0">
                <a:solidFill>
                  <a:srgbClr val="000000"/>
                </a:solidFill>
              </a:endParaRPr>
            </a:p>
          </p:txBody>
        </p:sp>
        <p:cxnSp>
          <p:nvCxnSpPr>
            <p:cNvPr id="34" name="Straight Arrow Connector 33"/>
            <p:cNvCxnSpPr>
              <a:stCxn id="30" idx="1"/>
            </p:cNvCxnSpPr>
            <p:nvPr/>
          </p:nvCxnSpPr>
          <p:spPr bwMode="auto">
            <a:xfrm rot="10800000" flipV="1">
              <a:off x="2269065" y="1300721"/>
              <a:ext cx="1625600" cy="20078"/>
            </a:xfrm>
            <a:prstGeom prst="straightConnector1">
              <a:avLst/>
            </a:prstGeom>
            <a:solidFill>
              <a:schemeClr val="accent1"/>
            </a:solidFill>
            <a:ln w="9525" cap="flat" cmpd="sng" algn="ctr">
              <a:solidFill>
                <a:schemeClr val="bg1"/>
              </a:solidFill>
              <a:prstDash val="solid"/>
              <a:round/>
              <a:headEnd type="none" w="med" len="med"/>
              <a:tailEnd type="arrow"/>
            </a:ln>
            <a:effectLst/>
          </p:spPr>
        </p:cxnSp>
        <p:cxnSp>
          <p:nvCxnSpPr>
            <p:cNvPr id="35" name="Straight Arrow Connector 34"/>
            <p:cNvCxnSpPr/>
            <p:nvPr/>
          </p:nvCxnSpPr>
          <p:spPr bwMode="auto">
            <a:xfrm rot="10800000" flipV="1">
              <a:off x="2827866" y="1659465"/>
              <a:ext cx="1032932" cy="16935"/>
            </a:xfrm>
            <a:prstGeom prst="straightConnector1">
              <a:avLst/>
            </a:prstGeom>
            <a:solidFill>
              <a:schemeClr val="accent1"/>
            </a:solidFill>
            <a:ln w="9525" cap="flat" cmpd="sng" algn="ctr">
              <a:solidFill>
                <a:schemeClr val="bg1"/>
              </a:solidFill>
              <a:prstDash val="solid"/>
              <a:round/>
              <a:headEnd type="none" w="med" len="med"/>
              <a:tailEnd type="arrow"/>
            </a:ln>
            <a:effectLst/>
          </p:spPr>
        </p:cxnSp>
        <p:cxnSp>
          <p:nvCxnSpPr>
            <p:cNvPr id="38" name="Straight Arrow Connector 37"/>
            <p:cNvCxnSpPr/>
            <p:nvPr/>
          </p:nvCxnSpPr>
          <p:spPr bwMode="auto">
            <a:xfrm rot="10800000" flipV="1">
              <a:off x="3335867" y="1961121"/>
              <a:ext cx="626533" cy="3144"/>
            </a:xfrm>
            <a:prstGeom prst="straightConnector1">
              <a:avLst/>
            </a:prstGeom>
            <a:solidFill>
              <a:schemeClr val="accent1"/>
            </a:solidFill>
            <a:ln w="9525" cap="flat" cmpd="sng" algn="ctr">
              <a:solidFill>
                <a:schemeClr val="bg1"/>
              </a:solidFill>
              <a:prstDash val="solid"/>
              <a:round/>
              <a:headEnd type="none" w="med" len="med"/>
              <a:tailEnd type="arrow"/>
            </a:ln>
            <a:effectLst/>
          </p:spPr>
        </p:cxnSp>
      </p:grpSp>
      <p:sp>
        <p:nvSpPr>
          <p:cNvPr id="28" name="TextBox 27"/>
          <p:cNvSpPr txBox="1"/>
          <p:nvPr/>
        </p:nvSpPr>
        <p:spPr>
          <a:xfrm>
            <a:off x="0" y="4555067"/>
            <a:ext cx="2235200" cy="400110"/>
          </a:xfrm>
          <a:prstGeom prst="rect">
            <a:avLst/>
          </a:prstGeom>
          <a:noFill/>
        </p:spPr>
        <p:txBody>
          <a:bodyPr wrap="square" rtlCol="0">
            <a:spAutoFit/>
          </a:bodyPr>
          <a:lstStyle/>
          <a:p>
            <a:r>
              <a:rPr lang="en-US" dirty="0" smtClean="0">
                <a:solidFill>
                  <a:srgbClr val="780C16"/>
                </a:solidFill>
              </a:rPr>
              <a:t>human tolerance</a:t>
            </a:r>
            <a:endParaRPr lang="en-US" dirty="0">
              <a:solidFill>
                <a:srgbClr val="780C16"/>
              </a:solidFill>
            </a:endParaRPr>
          </a:p>
        </p:txBody>
      </p:sp>
      <p:sp>
        <p:nvSpPr>
          <p:cNvPr id="29" name="TextBox 28"/>
          <p:cNvSpPr txBox="1"/>
          <p:nvPr/>
        </p:nvSpPr>
        <p:spPr>
          <a:xfrm>
            <a:off x="169330" y="3369735"/>
            <a:ext cx="2235200" cy="400110"/>
          </a:xfrm>
          <a:prstGeom prst="rect">
            <a:avLst/>
          </a:prstGeom>
          <a:noFill/>
        </p:spPr>
        <p:txBody>
          <a:bodyPr wrap="square" rtlCol="0">
            <a:spAutoFit/>
          </a:bodyPr>
          <a:lstStyle/>
          <a:p>
            <a:r>
              <a:rPr lang="en-US" dirty="0" smtClean="0">
                <a:solidFill>
                  <a:schemeClr val="bg1"/>
                </a:solidFill>
              </a:rPr>
              <a:t>flea jumping</a:t>
            </a:r>
            <a:endParaRPr lang="en-US" dirty="0">
              <a:solidFill>
                <a:schemeClr val="bg1"/>
              </a:solidFill>
            </a:endParaRPr>
          </a:p>
        </p:txBody>
      </p:sp>
      <p:sp>
        <p:nvSpPr>
          <p:cNvPr id="33" name="TextBox 32"/>
          <p:cNvSpPr txBox="1"/>
          <p:nvPr/>
        </p:nvSpPr>
        <p:spPr>
          <a:xfrm>
            <a:off x="404048" y="6331199"/>
            <a:ext cx="7037378" cy="400110"/>
          </a:xfrm>
          <a:prstGeom prst="rect">
            <a:avLst/>
          </a:prstGeom>
          <a:noFill/>
        </p:spPr>
        <p:txBody>
          <a:bodyPr wrap="none" rtlCol="0">
            <a:spAutoFit/>
          </a:bodyPr>
          <a:lstStyle/>
          <a:p>
            <a:r>
              <a:rPr lang="en-US" dirty="0" smtClean="0">
                <a:solidFill>
                  <a:schemeClr val="bg1"/>
                </a:solidFill>
              </a:rPr>
              <a:t>Max force: 4000 dynes (flight still possible) – 10,000 dynes (death)</a:t>
            </a:r>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3586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mosq_jet6(def. survived).mov">
            <a:hlinkClick r:id="" action="ppaction://media"/>
          </p:cNvPr>
          <p:cNvPicPr/>
          <p:nvPr>
            <a:videoFile r:link="rId1"/>
          </p:nvPr>
        </p:nvPicPr>
        <p:blipFill>
          <a:blip r:embed="rId4"/>
          <a:stretch>
            <a:fillRect/>
          </a:stretch>
        </p:blipFill>
        <p:spPr>
          <a:xfrm>
            <a:off x="3683000" y="565150"/>
            <a:ext cx="1778000" cy="5727700"/>
          </a:xfrm>
          <a:prstGeom prst="rect">
            <a:avLst/>
          </a:prstGeom>
        </p:spPr>
      </p:pic>
      <p:sp>
        <p:nvSpPr>
          <p:cNvPr id="6" name="Content Placeholder 5"/>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units for calculations</a:t>
            </a:r>
            <a:endParaRPr lang="en-US" dirty="0"/>
          </a:p>
        </p:txBody>
      </p:sp>
      <p:sp>
        <p:nvSpPr>
          <p:cNvPr id="3" name="Content Placeholder 2"/>
          <p:cNvSpPr>
            <a:spLocks noGrp="1"/>
          </p:cNvSpPr>
          <p:nvPr>
            <p:ph idx="1"/>
          </p:nvPr>
        </p:nvSpPr>
        <p:spPr/>
        <p:txBody>
          <a:bodyPr/>
          <a:lstStyle/>
          <a:p>
            <a:pPr>
              <a:buNone/>
            </a:pPr>
            <a:r>
              <a:rPr lang="en-US" dirty="0" smtClean="0">
                <a:solidFill>
                  <a:schemeClr val="bg1"/>
                </a:solidFill>
              </a:rPr>
              <a:t>Remember: dyne = 1 </a:t>
            </a:r>
            <a:r>
              <a:rPr lang="en-US" dirty="0" err="1" smtClean="0">
                <a:solidFill>
                  <a:schemeClr val="bg1"/>
                </a:solidFill>
              </a:rPr>
              <a:t>g</a:t>
            </a:r>
            <a:r>
              <a:rPr lang="en-US" dirty="0" smtClean="0">
                <a:solidFill>
                  <a:schemeClr val="bg1"/>
                </a:solidFill>
              </a:rPr>
              <a:t> cm/s</a:t>
            </a:r>
            <a:r>
              <a:rPr lang="en-US" baseline="30000" dirty="0" smtClean="0">
                <a:solidFill>
                  <a:schemeClr val="bg1"/>
                </a:solidFill>
              </a:rPr>
              <a:t>2</a:t>
            </a:r>
            <a:r>
              <a:rPr lang="en-US" dirty="0" smtClean="0">
                <a:solidFill>
                  <a:schemeClr val="bg1"/>
                </a:solidFill>
              </a:rPr>
              <a:t> (force in cm-</a:t>
            </a:r>
            <a:r>
              <a:rPr lang="en-US" dirty="0" err="1" smtClean="0">
                <a:solidFill>
                  <a:schemeClr val="bg1"/>
                </a:solidFill>
              </a:rPr>
              <a:t>g-s</a:t>
            </a:r>
            <a:r>
              <a:rPr lang="en-US" dirty="0" smtClean="0">
                <a:solidFill>
                  <a:schemeClr val="bg1"/>
                </a:solidFill>
              </a:rPr>
              <a:t> units) = 10</a:t>
            </a:r>
            <a:r>
              <a:rPr lang="en-US" baseline="30000" dirty="0" smtClean="0">
                <a:solidFill>
                  <a:schemeClr val="bg1"/>
                </a:solidFill>
              </a:rPr>
              <a:t>-5 </a:t>
            </a:r>
            <a:r>
              <a:rPr lang="en-US" dirty="0" err="1" smtClean="0">
                <a:solidFill>
                  <a:schemeClr val="bg1"/>
                </a:solidFill>
              </a:rPr>
              <a:t>Newtons</a:t>
            </a:r>
            <a:r>
              <a:rPr lang="en-US" dirty="0" smtClean="0">
                <a:solidFill>
                  <a:schemeClr val="bg1"/>
                </a:solidFill>
              </a:rPr>
              <a:t>.  Using </a:t>
            </a:r>
            <a:r>
              <a:rPr lang="en-US" dirty="0" err="1" smtClean="0">
                <a:solidFill>
                  <a:schemeClr val="bg1"/>
                </a:solidFill>
              </a:rPr>
              <a:t>cgs</a:t>
            </a:r>
            <a:r>
              <a:rPr lang="en-US" dirty="0" smtClean="0">
                <a:solidFill>
                  <a:schemeClr val="bg1"/>
                </a:solidFill>
              </a:rPr>
              <a:t> units is easiest for calculations with small insects, as the values are often order-one.</a:t>
            </a:r>
          </a:p>
          <a:p>
            <a:r>
              <a:rPr lang="en-US" dirty="0" smtClean="0">
                <a:solidFill>
                  <a:schemeClr val="bg1"/>
                </a:solidFill>
              </a:rPr>
              <a:t>Density of air </a:t>
            </a:r>
            <a:r>
              <a:rPr lang="en-US" dirty="0" err="1" smtClean="0">
                <a:solidFill>
                  <a:schemeClr val="bg1"/>
                </a:solidFill>
              </a:rPr>
              <a:t>ρ</a:t>
            </a:r>
            <a:r>
              <a:rPr lang="en-US" dirty="0" smtClean="0">
                <a:solidFill>
                  <a:schemeClr val="bg1"/>
                </a:solidFill>
              </a:rPr>
              <a:t> = 10</a:t>
            </a:r>
            <a:r>
              <a:rPr lang="en-US" baseline="30000" dirty="0" smtClean="0">
                <a:solidFill>
                  <a:schemeClr val="bg1"/>
                </a:solidFill>
              </a:rPr>
              <a:t>-3</a:t>
            </a:r>
            <a:r>
              <a:rPr lang="en-US" dirty="0" smtClean="0">
                <a:solidFill>
                  <a:schemeClr val="bg1"/>
                </a:solidFill>
              </a:rPr>
              <a:t> g/cm</a:t>
            </a:r>
            <a:r>
              <a:rPr lang="en-US" baseline="30000" dirty="0" smtClean="0">
                <a:solidFill>
                  <a:schemeClr val="bg1"/>
                </a:solidFill>
              </a:rPr>
              <a:t>3</a:t>
            </a:r>
            <a:endParaRPr lang="en-US" dirty="0" smtClean="0">
              <a:solidFill>
                <a:schemeClr val="bg1"/>
              </a:solidFill>
            </a:endParaRPr>
          </a:p>
          <a:p>
            <a:r>
              <a:rPr lang="en-US" dirty="0" smtClean="0">
                <a:solidFill>
                  <a:schemeClr val="bg1"/>
                </a:solidFill>
              </a:rPr>
              <a:t>Density of water </a:t>
            </a:r>
            <a:r>
              <a:rPr lang="en-US" dirty="0" err="1" smtClean="0">
                <a:solidFill>
                  <a:schemeClr val="bg1"/>
                </a:solidFill>
              </a:rPr>
              <a:t>ρ</a:t>
            </a:r>
            <a:r>
              <a:rPr lang="en-US" baseline="-25000" dirty="0" err="1" smtClean="0">
                <a:solidFill>
                  <a:schemeClr val="bg1"/>
                </a:solidFill>
              </a:rPr>
              <a:t>w</a:t>
            </a:r>
            <a:r>
              <a:rPr lang="en-US" baseline="-25000" dirty="0" smtClean="0">
                <a:solidFill>
                  <a:schemeClr val="bg1"/>
                </a:solidFill>
              </a:rPr>
              <a:t> </a:t>
            </a:r>
            <a:r>
              <a:rPr lang="en-US" dirty="0" smtClean="0">
                <a:solidFill>
                  <a:schemeClr val="bg1"/>
                </a:solidFill>
              </a:rPr>
              <a:t>= 1 g/cm</a:t>
            </a:r>
            <a:r>
              <a:rPr lang="en-US" baseline="30000" dirty="0" smtClean="0">
                <a:solidFill>
                  <a:schemeClr val="bg1"/>
                </a:solidFill>
              </a:rPr>
              <a:t>3</a:t>
            </a:r>
            <a:endParaRPr lang="en-US" dirty="0" smtClean="0">
              <a:solidFill>
                <a:schemeClr val="bg1"/>
              </a:solidFill>
            </a:endParaRPr>
          </a:p>
          <a:p>
            <a:r>
              <a:rPr lang="en-US" dirty="0" smtClean="0">
                <a:solidFill>
                  <a:schemeClr val="bg1"/>
                </a:solidFill>
              </a:rPr>
              <a:t>Gravity </a:t>
            </a:r>
            <a:r>
              <a:rPr lang="en-US" dirty="0" err="1" smtClean="0">
                <a:solidFill>
                  <a:schemeClr val="bg1"/>
                </a:solidFill>
              </a:rPr>
              <a:t>g</a:t>
            </a:r>
            <a:r>
              <a:rPr lang="en-US" dirty="0" smtClean="0">
                <a:solidFill>
                  <a:schemeClr val="bg1"/>
                </a:solidFill>
              </a:rPr>
              <a:t> ≈ 1000 cm/s</a:t>
            </a:r>
            <a:r>
              <a:rPr lang="en-US" baseline="30000" dirty="0" smtClean="0">
                <a:solidFill>
                  <a:schemeClr val="bg1"/>
                </a:solidFill>
              </a:rPr>
              <a:t>2</a:t>
            </a:r>
            <a:endParaRPr lang="en-US" dirty="0" smtClean="0">
              <a:solidFill>
                <a:schemeClr val="bg1"/>
              </a:solidFill>
            </a:endParaRPr>
          </a:p>
          <a:p>
            <a:r>
              <a:rPr lang="en-US" dirty="0" smtClean="0">
                <a:solidFill>
                  <a:schemeClr val="bg1"/>
                </a:solidFill>
              </a:rPr>
              <a:t>Surface tension </a:t>
            </a:r>
            <a:r>
              <a:rPr lang="en-US" dirty="0" err="1" smtClean="0">
                <a:solidFill>
                  <a:schemeClr val="bg1"/>
                </a:solidFill>
              </a:rPr>
              <a:t>σ</a:t>
            </a:r>
            <a:r>
              <a:rPr lang="en-US" dirty="0" smtClean="0">
                <a:solidFill>
                  <a:schemeClr val="bg1"/>
                </a:solidFill>
              </a:rPr>
              <a:t> = 70 dynes/cm</a:t>
            </a:r>
          </a:p>
          <a:p>
            <a:pPr>
              <a:buNone/>
            </a:pP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IMG_5215.jpg"/>
          <p:cNvPicPr>
            <a:picLocks noChangeAspect="1"/>
          </p:cNvPicPr>
          <p:nvPr/>
        </p:nvPicPr>
        <p:blipFill>
          <a:blip r:embed="rId3"/>
          <a:stretch>
            <a:fillRect/>
          </a:stretch>
        </p:blipFill>
        <p:spPr>
          <a:xfrm>
            <a:off x="0" y="0"/>
            <a:ext cx="10287001" cy="6858000"/>
          </a:xfrm>
          <a:prstGeom prst="rect">
            <a:avLst/>
          </a:prstGeom>
        </p:spPr>
      </p:pic>
      <p:sp>
        <p:nvSpPr>
          <p:cNvPr id="6" name="Title 1"/>
          <p:cNvSpPr>
            <a:spLocks noGrp="1"/>
          </p:cNvSpPr>
          <p:nvPr>
            <p:ph type="title"/>
          </p:nvPr>
        </p:nvSpPr>
        <p:spPr>
          <a:xfrm>
            <a:off x="363361" y="-21375"/>
            <a:ext cx="8229600" cy="1143000"/>
          </a:xfrm>
        </p:spPr>
        <p:txBody>
          <a:bodyPr/>
          <a:lstStyle/>
          <a:p>
            <a:r>
              <a:rPr lang="en-US" sz="3100" dirty="0" smtClean="0"/>
              <a:t>Answer 1: Raindrops heavier and faster than mosquitoes</a:t>
            </a:r>
            <a:endParaRPr lang="en-US" sz="3100" dirty="0"/>
          </a:p>
        </p:txBody>
      </p:sp>
      <p:sp>
        <p:nvSpPr>
          <p:cNvPr id="10" name="TextBox 9"/>
          <p:cNvSpPr txBox="1"/>
          <p:nvPr/>
        </p:nvSpPr>
        <p:spPr>
          <a:xfrm>
            <a:off x="4922520" y="7160260"/>
            <a:ext cx="3495040" cy="707886"/>
          </a:xfrm>
          <a:prstGeom prst="rect">
            <a:avLst/>
          </a:prstGeom>
          <a:noFill/>
        </p:spPr>
        <p:txBody>
          <a:bodyPr wrap="square" rtlCol="0">
            <a:spAutoFit/>
          </a:bodyPr>
          <a:lstStyle/>
          <a:p>
            <a:r>
              <a:rPr lang="en-US" sz="1000" dirty="0" smtClean="0">
                <a:solidFill>
                  <a:srgbClr val="000000"/>
                </a:solidFill>
              </a:rPr>
              <a:t>**</a:t>
            </a:r>
            <a:r>
              <a:rPr sz="1000" dirty="0" smtClean="0">
                <a:solidFill>
                  <a:srgbClr val="000000"/>
                </a:solidFill>
              </a:rPr>
              <a:t>Savile, D. &amp; Hayhoe, H. The potential effect of drop size on efficiency of splash-cup and springboard dispersal devices. Can</a:t>
            </a:r>
            <a:r>
              <a:rPr lang="en-US" sz="1000" dirty="0" smtClean="0">
                <a:solidFill>
                  <a:srgbClr val="000000"/>
                </a:solidFill>
              </a:rPr>
              <a:t>.</a:t>
            </a:r>
            <a:r>
              <a:rPr sz="1000" dirty="0" smtClean="0">
                <a:solidFill>
                  <a:srgbClr val="000000"/>
                </a:solidFill>
              </a:rPr>
              <a:t> </a:t>
            </a:r>
            <a:r>
              <a:rPr lang="en-US" sz="1000" dirty="0" smtClean="0">
                <a:solidFill>
                  <a:srgbClr val="000000"/>
                </a:solidFill>
              </a:rPr>
              <a:t>J.</a:t>
            </a:r>
            <a:r>
              <a:rPr sz="1000" dirty="0" smtClean="0">
                <a:solidFill>
                  <a:srgbClr val="000000"/>
                </a:solidFill>
              </a:rPr>
              <a:t> of Bo</a:t>
            </a:r>
            <a:r>
              <a:rPr lang="en-US" sz="1000" dirty="0" err="1" smtClean="0">
                <a:solidFill>
                  <a:srgbClr val="000000"/>
                </a:solidFill>
              </a:rPr>
              <a:t>t</a:t>
            </a:r>
            <a:r>
              <a:rPr lang="en-US" sz="1000" dirty="0" smtClean="0">
                <a:solidFill>
                  <a:srgbClr val="000000"/>
                </a:solidFill>
              </a:rPr>
              <a:t>.</a:t>
            </a:r>
            <a:r>
              <a:rPr sz="1000" dirty="0" smtClean="0">
                <a:solidFill>
                  <a:srgbClr val="000000"/>
                </a:solidFill>
              </a:rPr>
              <a:t> 56, 127–128 (1978).</a:t>
            </a:r>
            <a:endParaRPr lang="en-US" sz="1000" dirty="0" smtClean="0">
              <a:solidFill>
                <a:srgbClr val="000000"/>
              </a:solidFill>
            </a:endParaRPr>
          </a:p>
          <a:p>
            <a:endParaRPr lang="en-US" sz="1000" dirty="0">
              <a:solidFill>
                <a:srgbClr val="000000"/>
              </a:solidFill>
            </a:endParaRPr>
          </a:p>
        </p:txBody>
      </p:sp>
      <p:sp>
        <p:nvSpPr>
          <p:cNvPr id="12" name="TextBox 11"/>
          <p:cNvSpPr txBox="1"/>
          <p:nvPr/>
        </p:nvSpPr>
        <p:spPr>
          <a:xfrm>
            <a:off x="1021080" y="7150100"/>
            <a:ext cx="3474720" cy="600164"/>
          </a:xfrm>
          <a:prstGeom prst="rect">
            <a:avLst/>
          </a:prstGeom>
          <a:noFill/>
        </p:spPr>
        <p:txBody>
          <a:bodyPr wrap="square" rtlCol="0">
            <a:spAutoFit/>
          </a:bodyPr>
          <a:lstStyle/>
          <a:p>
            <a:r>
              <a:rPr lang="en-US" sz="1000" dirty="0" smtClean="0">
                <a:solidFill>
                  <a:srgbClr val="000000"/>
                </a:solidFill>
              </a:rPr>
              <a:t>*</a:t>
            </a:r>
            <a:r>
              <a:rPr sz="1000" dirty="0" smtClean="0">
                <a:solidFill>
                  <a:srgbClr val="000000"/>
                </a:solidFill>
              </a:rPr>
              <a:t>Clements, A. The sources of energy for flight in mosquitoes. Journal of Experimental Biology 32, 547 (1955). </a:t>
            </a:r>
          </a:p>
          <a:p>
            <a:pPr eaLnBrk="1" hangingPunct="1">
              <a:spcBef>
                <a:spcPct val="30000"/>
              </a:spcBef>
              <a:defRPr/>
            </a:pPr>
            <a:r>
              <a:rPr sz="1000" dirty="0" smtClean="0">
                <a:solidFill>
                  <a:srgbClr val="000000"/>
                </a:solidFill>
              </a:rPr>
              <a:t> </a:t>
            </a:r>
          </a:p>
        </p:txBody>
      </p:sp>
      <p:sp>
        <p:nvSpPr>
          <p:cNvPr id="22" name="Rectangle 21"/>
          <p:cNvSpPr/>
          <p:nvPr/>
        </p:nvSpPr>
        <p:spPr>
          <a:xfrm>
            <a:off x="481009" y="4791700"/>
            <a:ext cx="8662991" cy="1107996"/>
          </a:xfrm>
          <a:prstGeom prst="rect">
            <a:avLst/>
          </a:prstGeom>
        </p:spPr>
        <p:txBody>
          <a:bodyPr wrap="square">
            <a:spAutoFit/>
          </a:bodyPr>
          <a:lstStyle/>
          <a:p>
            <a:pPr marL="914400" defTabSz="457200" eaLnBrk="1" fontAlgn="auto" hangingPunct="1">
              <a:spcBef>
                <a:spcPts val="0"/>
              </a:spcBef>
              <a:spcAft>
                <a:spcPts val="0"/>
              </a:spcAft>
              <a:buFont typeface="Arial"/>
              <a:buChar char="•"/>
              <a:defRPr/>
            </a:pPr>
            <a:r>
              <a:rPr lang="en-US" sz="2200" dirty="0" smtClean="0">
                <a:solidFill>
                  <a:srgbClr val="001933"/>
                </a:solidFill>
              </a:rPr>
              <a:t> raindrop radius ~ 1 - 4 mm</a:t>
            </a:r>
          </a:p>
          <a:p>
            <a:pPr marL="914400" defTabSz="457200" eaLnBrk="1" fontAlgn="auto" hangingPunct="1">
              <a:spcBef>
                <a:spcPts val="0"/>
              </a:spcBef>
              <a:spcAft>
                <a:spcPts val="0"/>
              </a:spcAft>
              <a:buFont typeface="Arial"/>
              <a:buChar char="•"/>
              <a:defRPr/>
            </a:pPr>
            <a:r>
              <a:rPr lang="en-US" sz="2200" dirty="0" smtClean="0">
                <a:solidFill>
                  <a:srgbClr val="001933"/>
                </a:solidFill>
              </a:rPr>
              <a:t> raindrop mass ~ 2 - 50 mosquitoes</a:t>
            </a:r>
          </a:p>
          <a:p>
            <a:pPr marL="914400" defTabSz="457200" eaLnBrk="1" fontAlgn="auto" hangingPunct="1">
              <a:spcBef>
                <a:spcPts val="0"/>
              </a:spcBef>
              <a:spcAft>
                <a:spcPts val="0"/>
              </a:spcAft>
              <a:buFont typeface="Arial"/>
              <a:buChar char="•"/>
              <a:defRPr/>
            </a:pPr>
            <a:r>
              <a:rPr lang="en-US" sz="2200" dirty="0" smtClean="0">
                <a:solidFill>
                  <a:srgbClr val="001933"/>
                </a:solidFill>
              </a:rPr>
              <a:t> raindrop speed</a:t>
            </a:r>
            <a:r>
              <a:rPr lang="en-US" sz="2200" baseline="-25000" dirty="0" smtClean="0">
                <a:solidFill>
                  <a:srgbClr val="001933"/>
                </a:solidFill>
              </a:rPr>
              <a:t> </a:t>
            </a:r>
            <a:r>
              <a:rPr lang="en-US" sz="2200" dirty="0" smtClean="0">
                <a:solidFill>
                  <a:srgbClr val="001933"/>
                </a:solidFill>
              </a:rPr>
              <a:t>~ 5 - 9 </a:t>
            </a:r>
            <a:r>
              <a:rPr lang="en-US" sz="2200" dirty="0" err="1" smtClean="0">
                <a:solidFill>
                  <a:srgbClr val="001933"/>
                </a:solidFill>
              </a:rPr>
              <a:t>m/s</a:t>
            </a:r>
            <a:r>
              <a:rPr lang="en-US" sz="2200" dirty="0" smtClean="0">
                <a:solidFill>
                  <a:srgbClr val="001933"/>
                </a:solidFill>
              </a:rPr>
              <a:t>  &gt;&gt; mosquito speed (1 </a:t>
            </a:r>
            <a:r>
              <a:rPr lang="en-US" sz="2200" dirty="0" err="1" smtClean="0">
                <a:solidFill>
                  <a:srgbClr val="001933"/>
                </a:solidFill>
              </a:rPr>
              <a:t>m/s</a:t>
            </a:r>
            <a:r>
              <a:rPr lang="en-US" sz="2200" dirty="0" smtClean="0">
                <a:solidFill>
                  <a:srgbClr val="001933"/>
                </a:solidFill>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kern="1200" dirty="0" smtClean="0">
                <a:solidFill>
                  <a:srgbClr val="000000"/>
                </a:solidFill>
              </a:rPr>
              <a:t>Activity 2: What is frequency of impacts for a flying mosquito?</a:t>
            </a:r>
            <a:br>
              <a:rPr lang="en-US" kern="1200" dirty="0" smtClean="0">
                <a:solidFill>
                  <a:srgbClr val="000000"/>
                </a:solidFill>
              </a:rPr>
            </a:br>
            <a:endParaRPr lang="en-US" dirty="0"/>
          </a:p>
        </p:txBody>
      </p:sp>
      <p:sp>
        <p:nvSpPr>
          <p:cNvPr id="3" name="Content Placeholder 2"/>
          <p:cNvSpPr>
            <a:spLocks noGrp="1"/>
          </p:cNvSpPr>
          <p:nvPr>
            <p:ph idx="1"/>
          </p:nvPr>
        </p:nvSpPr>
        <p:spPr/>
        <p:txBody>
          <a:bodyPr/>
          <a:lstStyle/>
          <a:p>
            <a:pPr marL="0" lvl="0" indent="0" defTabSz="457200" fontAlgn="auto">
              <a:spcBef>
                <a:spcPct val="0"/>
              </a:spcBef>
              <a:spcAft>
                <a:spcPts val="0"/>
              </a:spcAft>
              <a:buNone/>
              <a:defRPr/>
            </a:pPr>
            <a:r>
              <a:rPr lang="en-US" sz="1500" dirty="0" smtClean="0">
                <a:solidFill>
                  <a:srgbClr val="000000"/>
                </a:solidFill>
              </a:rPr>
              <a:t>This is a problem of mass conservation.  Rain intensity </a:t>
            </a:r>
            <a:r>
              <a:rPr lang="en-US" sz="1500" i="1" dirty="0" smtClean="0">
                <a:solidFill>
                  <a:srgbClr val="000000"/>
                </a:solidFill>
              </a:rPr>
              <a:t>I</a:t>
            </a:r>
            <a:r>
              <a:rPr lang="en-US" sz="1500" dirty="0" smtClean="0">
                <a:solidFill>
                  <a:srgbClr val="000000"/>
                </a:solidFill>
              </a:rPr>
              <a:t> is given in the units of cm/hour.  We must convert this unit into a number of drops that falls on top of the mosquito per second.  </a:t>
            </a:r>
          </a:p>
          <a:p>
            <a:pPr marL="0" lvl="0" indent="0" defTabSz="457200" fontAlgn="auto">
              <a:spcBef>
                <a:spcPct val="0"/>
              </a:spcBef>
              <a:spcAft>
                <a:spcPts val="0"/>
              </a:spcAft>
              <a:buNone/>
              <a:defRPr/>
            </a:pPr>
            <a:endParaRPr lang="en-US" sz="1500" dirty="0" smtClean="0">
              <a:solidFill>
                <a:srgbClr val="000000"/>
              </a:solidFill>
            </a:endParaRPr>
          </a:p>
          <a:p>
            <a:pPr marL="0" lvl="0" indent="0" defTabSz="457200" fontAlgn="auto">
              <a:spcBef>
                <a:spcPct val="0"/>
              </a:spcBef>
              <a:spcAft>
                <a:spcPts val="0"/>
              </a:spcAft>
              <a:buNone/>
              <a:defRPr/>
            </a:pPr>
            <a:r>
              <a:rPr lang="en-US" sz="1500" dirty="0" smtClean="0">
                <a:solidFill>
                  <a:srgbClr val="000000"/>
                </a:solidFill>
              </a:rPr>
              <a:t>This problem is related to the the first problem in “flying circus of physics”, which asks is wetter to run or walk through the rain.  Here we recognize that mosquitoes fly so slowly that impacts on the mosquito’s frontal area are negligible compared to that on top.  </a:t>
            </a:r>
          </a:p>
          <a:p>
            <a:pPr marL="0" lvl="0" indent="0" defTabSz="457200" fontAlgn="auto">
              <a:spcBef>
                <a:spcPct val="0"/>
              </a:spcBef>
              <a:spcAft>
                <a:spcPts val="0"/>
              </a:spcAft>
              <a:buNone/>
              <a:defRPr/>
            </a:pPr>
            <a:endParaRPr lang="en-US" sz="1500" dirty="0" smtClean="0">
              <a:solidFill>
                <a:srgbClr val="000000"/>
              </a:solidFill>
            </a:endParaRPr>
          </a:p>
          <a:p>
            <a:pPr marL="0" lvl="0" indent="0" defTabSz="457200" fontAlgn="auto">
              <a:spcBef>
                <a:spcPct val="0"/>
              </a:spcBef>
              <a:spcAft>
                <a:spcPts val="0"/>
              </a:spcAft>
              <a:buNone/>
              <a:defRPr/>
            </a:pPr>
            <a:r>
              <a:rPr lang="en-US" sz="1500" dirty="0" smtClean="0">
                <a:solidFill>
                  <a:srgbClr val="000000"/>
                </a:solidFill>
              </a:rPr>
              <a:t>So consider only drops falling atop the mosquito where plan-view area of wings and legs is A</a:t>
            </a:r>
            <a:r>
              <a:rPr lang="en-US" sz="1500" baseline="-25000" dirty="0" smtClean="0">
                <a:solidFill>
                  <a:srgbClr val="000000"/>
                </a:solidFill>
              </a:rPr>
              <a:t>m</a:t>
            </a:r>
            <a:r>
              <a:rPr lang="en-US" sz="1500" dirty="0" smtClean="0">
                <a:solidFill>
                  <a:srgbClr val="000000"/>
                </a:solidFill>
              </a:rPr>
              <a:t>.  This area is given by considering all drops that impact or even graze the legs  (See diagram on next page where an area is sketched out that is one drop radius wider than legs and body).  Students should estimate this area A</a:t>
            </a:r>
            <a:r>
              <a:rPr lang="en-US" sz="1500" baseline="-25000" dirty="0" smtClean="0">
                <a:solidFill>
                  <a:srgbClr val="000000"/>
                </a:solidFill>
              </a:rPr>
              <a:t>m</a:t>
            </a:r>
            <a:r>
              <a:rPr lang="en-US" sz="1500" dirty="0" smtClean="0">
                <a:solidFill>
                  <a:srgbClr val="000000"/>
                </a:solidFill>
              </a:rPr>
              <a:t> to 1 significant digit.</a:t>
            </a:r>
          </a:p>
          <a:p>
            <a:pPr marL="0" lvl="0" indent="0" defTabSz="457200" fontAlgn="auto">
              <a:spcBef>
                <a:spcPct val="0"/>
              </a:spcBef>
              <a:spcAft>
                <a:spcPts val="0"/>
              </a:spcAft>
              <a:buNone/>
              <a:defRPr/>
            </a:pPr>
            <a:endParaRPr lang="en-US" sz="1500" dirty="0" smtClean="0">
              <a:solidFill>
                <a:srgbClr val="000000"/>
              </a:solidFill>
            </a:endParaRPr>
          </a:p>
          <a:p>
            <a:pPr marL="0" lvl="0" indent="0" defTabSz="457200" fontAlgn="auto">
              <a:spcBef>
                <a:spcPct val="0"/>
              </a:spcBef>
              <a:spcAft>
                <a:spcPts val="0"/>
              </a:spcAft>
              <a:buNone/>
              <a:defRPr/>
            </a:pPr>
            <a:r>
              <a:rPr lang="en-US" sz="1500" dirty="0" smtClean="0">
                <a:solidFill>
                  <a:srgbClr val="000000"/>
                </a:solidFill>
              </a:rPr>
              <a:t>First convert </a:t>
            </a:r>
            <a:r>
              <a:rPr lang="en-US" sz="1500" i="1" dirty="0" smtClean="0">
                <a:solidFill>
                  <a:srgbClr val="000000"/>
                </a:solidFill>
              </a:rPr>
              <a:t>I </a:t>
            </a:r>
            <a:r>
              <a:rPr lang="en-US" sz="1500" dirty="0" smtClean="0">
                <a:solidFill>
                  <a:srgbClr val="000000"/>
                </a:solidFill>
              </a:rPr>
              <a:t>to cm per second.  Then, every second, we consider the volume of drops that fall to fill a volume that is A</a:t>
            </a:r>
            <a:r>
              <a:rPr lang="en-US" sz="1500" baseline="-25000" dirty="0" smtClean="0">
                <a:solidFill>
                  <a:srgbClr val="000000"/>
                </a:solidFill>
              </a:rPr>
              <a:t>m</a:t>
            </a:r>
            <a:r>
              <a:rPr lang="en-US" sz="1500" dirty="0" smtClean="0">
                <a:solidFill>
                  <a:srgbClr val="000000"/>
                </a:solidFill>
              </a:rPr>
              <a:t> wide and</a:t>
            </a:r>
            <a:r>
              <a:rPr lang="en-US" sz="1500" i="1" dirty="0" smtClean="0">
                <a:solidFill>
                  <a:srgbClr val="000000"/>
                </a:solidFill>
              </a:rPr>
              <a:t> I</a:t>
            </a:r>
            <a:r>
              <a:rPr lang="en-US" sz="1500" dirty="0" smtClean="0">
                <a:solidFill>
                  <a:srgbClr val="000000"/>
                </a:solidFill>
              </a:rPr>
              <a:t> tall.   We can convert this into a mass of fluid falling per second using the density of water </a:t>
            </a:r>
            <a:r>
              <a:rPr lang="en-US" sz="1500" dirty="0" err="1" smtClean="0">
                <a:solidFill>
                  <a:srgbClr val="000000"/>
                </a:solidFill>
              </a:rPr>
              <a:t>ρ</a:t>
            </a:r>
            <a:r>
              <a:rPr lang="en-US" sz="1500" dirty="0" smtClean="0">
                <a:solidFill>
                  <a:srgbClr val="000000"/>
                </a:solidFill>
              </a:rPr>
              <a:t> used in activity 1.  </a:t>
            </a:r>
            <a:r>
              <a:rPr lang="en-US" sz="1500" dirty="0" err="1" smtClean="0">
                <a:solidFill>
                  <a:srgbClr val="000000"/>
                </a:solidFill>
              </a:rPr>
              <a:t>Lastlly</a:t>
            </a:r>
            <a:r>
              <a:rPr lang="en-US" sz="1500" dirty="0" smtClean="0">
                <a:solidFill>
                  <a:srgbClr val="000000"/>
                </a:solidFill>
              </a:rPr>
              <a:t>, we  can find frequency of drops </a:t>
            </a:r>
            <a:r>
              <a:rPr lang="en-US" sz="1500" i="1" dirty="0" err="1" smtClean="0">
                <a:solidFill>
                  <a:srgbClr val="000000"/>
                </a:solidFill>
              </a:rPr>
              <a:t>f</a:t>
            </a:r>
            <a:r>
              <a:rPr lang="en-US" sz="1500" i="1" dirty="0" smtClean="0">
                <a:solidFill>
                  <a:srgbClr val="000000"/>
                </a:solidFill>
              </a:rPr>
              <a:t> </a:t>
            </a:r>
            <a:r>
              <a:rPr lang="en-US" sz="1500" dirty="0" smtClean="0">
                <a:solidFill>
                  <a:srgbClr val="000000"/>
                </a:solidFill>
              </a:rPr>
              <a:t>by remembering each drop has a fixed volume </a:t>
            </a:r>
            <a:r>
              <a:rPr lang="en-US" sz="1500" i="1" dirty="0" err="1" smtClean="0">
                <a:solidFill>
                  <a:srgbClr val="000000"/>
                </a:solidFill>
              </a:rPr>
              <a:t>m</a:t>
            </a:r>
            <a:r>
              <a:rPr lang="en-US" sz="1500" dirty="0" smtClean="0">
                <a:solidFill>
                  <a:srgbClr val="000000"/>
                </a:solidFill>
              </a:rPr>
              <a:t> calculated from activity 1.</a:t>
            </a:r>
            <a:endParaRPr lang="en-US" sz="1500" kern="1200" dirty="0">
              <a:solidFill>
                <a:srgbClr val="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457200" y="-61596"/>
            <a:ext cx="8229600" cy="1143000"/>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mj-lt"/>
                <a:ea typeface="+mj-ea"/>
                <a:cs typeface="+mj-cs"/>
              </a:rPr>
              <a:t>Activity 2 solution: Frequency</a:t>
            </a:r>
            <a:r>
              <a:rPr kumimoji="0" lang="en-US" sz="4000" b="0" i="0" u="none" strike="noStrike" kern="1200" cap="none" spc="0" normalizeH="0" noProof="0" dirty="0" smtClean="0">
                <a:ln>
                  <a:noFill/>
                </a:ln>
                <a:solidFill>
                  <a:srgbClr val="000000"/>
                </a:solidFill>
                <a:effectLst/>
                <a:uLnTx/>
                <a:uFillTx/>
                <a:latin typeface="+mj-lt"/>
                <a:ea typeface="+mj-ea"/>
                <a:cs typeface="+mj-cs"/>
              </a:rPr>
              <a:t> of impacts</a:t>
            </a:r>
          </a:p>
        </p:txBody>
      </p:sp>
      <p:sp>
        <p:nvSpPr>
          <p:cNvPr id="5" name="TextBox 4"/>
          <p:cNvSpPr txBox="1"/>
          <p:nvPr/>
        </p:nvSpPr>
        <p:spPr>
          <a:xfrm>
            <a:off x="4972916" y="1106451"/>
            <a:ext cx="7594600" cy="2246769"/>
          </a:xfrm>
          <a:prstGeom prst="rect">
            <a:avLst/>
          </a:prstGeom>
          <a:noFill/>
        </p:spPr>
        <p:txBody>
          <a:bodyPr wrap="square" rtlCol="0">
            <a:spAutoFit/>
          </a:bodyPr>
          <a:lstStyle/>
          <a:p>
            <a:r>
              <a:rPr lang="en-US" dirty="0" smtClean="0">
                <a:solidFill>
                  <a:srgbClr val="000000"/>
                </a:solidFill>
                <a:latin typeface="Times"/>
                <a:cs typeface="Times"/>
              </a:rPr>
              <a:t>impact area    </a:t>
            </a:r>
            <a:r>
              <a:rPr lang="en-US" i="1" dirty="0" smtClean="0">
                <a:solidFill>
                  <a:srgbClr val="000000"/>
                </a:solidFill>
                <a:latin typeface="Times"/>
                <a:cs typeface="Times"/>
              </a:rPr>
              <a:t>A</a:t>
            </a:r>
            <a:r>
              <a:rPr lang="en-US" i="1" baseline="-25000" dirty="0" smtClean="0">
                <a:solidFill>
                  <a:srgbClr val="000000"/>
                </a:solidFill>
                <a:latin typeface="Times"/>
                <a:cs typeface="Times"/>
              </a:rPr>
              <a:t>m</a:t>
            </a:r>
            <a:r>
              <a:rPr lang="en-US" dirty="0" smtClean="0">
                <a:solidFill>
                  <a:srgbClr val="000000"/>
                </a:solidFill>
                <a:latin typeface="Times"/>
                <a:cs typeface="Times"/>
              </a:rPr>
              <a:t> ~ 30-40 mm</a:t>
            </a:r>
            <a:r>
              <a:rPr lang="en-US" baseline="30000" dirty="0" smtClean="0">
                <a:solidFill>
                  <a:srgbClr val="000000"/>
                </a:solidFill>
                <a:latin typeface="Times"/>
                <a:cs typeface="Times"/>
              </a:rPr>
              <a:t>2</a:t>
            </a:r>
            <a:r>
              <a:rPr lang="en-US" dirty="0" smtClean="0">
                <a:solidFill>
                  <a:srgbClr val="000000"/>
                </a:solidFill>
                <a:latin typeface="Times"/>
                <a:cs typeface="Times"/>
              </a:rPr>
              <a:t>.</a:t>
            </a:r>
          </a:p>
          <a:p>
            <a:endParaRPr lang="en-US" dirty="0" smtClean="0">
              <a:solidFill>
                <a:srgbClr val="000000"/>
              </a:solidFill>
              <a:latin typeface="Times"/>
              <a:cs typeface="Times"/>
            </a:endParaRPr>
          </a:p>
          <a:p>
            <a:r>
              <a:rPr lang="en-US" dirty="0" smtClean="0">
                <a:solidFill>
                  <a:srgbClr val="000000"/>
                </a:solidFill>
                <a:latin typeface="Times"/>
                <a:cs typeface="Times"/>
              </a:rPr>
              <a:t>rain intensity </a:t>
            </a:r>
            <a:r>
              <a:rPr lang="en-US" i="1" dirty="0" smtClean="0">
                <a:solidFill>
                  <a:srgbClr val="000000"/>
                </a:solidFill>
                <a:latin typeface="Times"/>
                <a:cs typeface="Times"/>
              </a:rPr>
              <a:t>I</a:t>
            </a:r>
            <a:r>
              <a:rPr lang="en-US" dirty="0" smtClean="0">
                <a:solidFill>
                  <a:srgbClr val="000000"/>
                </a:solidFill>
                <a:latin typeface="Times"/>
                <a:cs typeface="Times"/>
              </a:rPr>
              <a:t>  ~ 50 mm/hr</a:t>
            </a:r>
          </a:p>
          <a:p>
            <a:endParaRPr lang="en-US" dirty="0" smtClean="0">
              <a:solidFill>
                <a:srgbClr val="000000"/>
              </a:solidFill>
              <a:latin typeface="Times"/>
              <a:cs typeface="Times"/>
            </a:endParaRPr>
          </a:p>
          <a:p>
            <a:endParaRPr lang="en-US" dirty="0" smtClean="0">
              <a:solidFill>
                <a:srgbClr val="000000"/>
              </a:solidFill>
              <a:latin typeface="Times"/>
              <a:cs typeface="Times"/>
            </a:endParaRPr>
          </a:p>
          <a:p>
            <a:r>
              <a:rPr lang="en-US" dirty="0" smtClean="0">
                <a:solidFill>
                  <a:srgbClr val="000000"/>
                </a:solidFill>
                <a:latin typeface="Times"/>
                <a:cs typeface="Times"/>
              </a:rPr>
              <a:t>frequency of impacts: once every 25 sec</a:t>
            </a:r>
          </a:p>
          <a:p>
            <a:endParaRPr lang="en-US" dirty="0">
              <a:solidFill>
                <a:srgbClr val="000000"/>
              </a:solidFill>
              <a:latin typeface="Times"/>
              <a:cs typeface="Times"/>
            </a:endParaRPr>
          </a:p>
        </p:txBody>
      </p:sp>
      <p:graphicFrame>
        <p:nvGraphicFramePr>
          <p:cNvPr id="6" name="Object 5"/>
          <p:cNvGraphicFramePr>
            <a:graphicFrameLocks noChangeAspect="1"/>
          </p:cNvGraphicFramePr>
          <p:nvPr/>
        </p:nvGraphicFramePr>
        <p:xfrm>
          <a:off x="6055348" y="3382031"/>
          <a:ext cx="1996263" cy="685800"/>
        </p:xfrm>
        <a:graphic>
          <a:graphicData uri="http://schemas.openxmlformats.org/presentationml/2006/ole">
            <p:oleObj spid="_x0000_s2718722" name="Equation" r:id="rId4" imgW="1219200" imgH="419100" progId="Equation.3">
              <p:embed/>
            </p:oleObj>
          </a:graphicData>
        </a:graphic>
      </p:graphicFrame>
      <p:grpSp>
        <p:nvGrpSpPr>
          <p:cNvPr id="2" name="Group 6"/>
          <p:cNvGrpSpPr/>
          <p:nvPr/>
        </p:nvGrpSpPr>
        <p:grpSpPr>
          <a:xfrm>
            <a:off x="376650" y="815394"/>
            <a:ext cx="4067881" cy="5084851"/>
            <a:chOff x="4753239" y="1858748"/>
            <a:chExt cx="3999402" cy="4999252"/>
          </a:xfrm>
        </p:grpSpPr>
        <p:pic>
          <p:nvPicPr>
            <p:cNvPr id="8" name="Picture 7" descr="Top View Mosquito (Redone).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53239" y="1858748"/>
              <a:ext cx="3999402" cy="4999252"/>
            </a:xfrm>
            <a:prstGeom prst="rect">
              <a:avLst/>
            </a:prstGeom>
          </p:spPr>
        </p:pic>
        <p:sp>
          <p:nvSpPr>
            <p:cNvPr id="9" name="Oval 8"/>
            <p:cNvSpPr/>
            <p:nvPr/>
          </p:nvSpPr>
          <p:spPr>
            <a:xfrm>
              <a:off x="5584209" y="2400514"/>
              <a:ext cx="820888" cy="820946"/>
            </a:xfrm>
            <a:prstGeom prst="ellipse">
              <a:avLst/>
            </a:prstGeom>
            <a:solidFill>
              <a:schemeClr val="accent1">
                <a:alpha val="26000"/>
              </a:schemeClr>
            </a:solidFill>
            <a:ln w="38100" cmpd="sng">
              <a:solidFill>
                <a:schemeClr val="bg1">
                  <a:alpha val="33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accent1"/>
                  </a:solidFill>
                </a:ln>
                <a:solidFill>
                  <a:schemeClr val="bg1"/>
                </a:solidFill>
              </a:endParaRPr>
            </a:p>
          </p:txBody>
        </p:sp>
      </p:grpSp>
      <p:sp>
        <p:nvSpPr>
          <p:cNvPr id="10" name="TextBox 9"/>
          <p:cNvSpPr txBox="1"/>
          <p:nvPr/>
        </p:nvSpPr>
        <p:spPr>
          <a:xfrm>
            <a:off x="4733137" y="4824839"/>
            <a:ext cx="4056203" cy="1785104"/>
          </a:xfrm>
          <a:prstGeom prst="rect">
            <a:avLst/>
          </a:prstGeom>
          <a:noFill/>
        </p:spPr>
        <p:txBody>
          <a:bodyPr wrap="square" rtlCol="0">
            <a:spAutoFit/>
          </a:bodyPr>
          <a:lstStyle/>
          <a:p>
            <a:pPr marL="342900" lvl="0" indent="-342900" defTabSz="457200" eaLnBrk="1" fontAlgn="auto" hangingPunct="1">
              <a:spcBef>
                <a:spcPts val="0"/>
              </a:spcBef>
              <a:spcAft>
                <a:spcPts val="0"/>
              </a:spcAft>
              <a:defRPr/>
            </a:pPr>
            <a:r>
              <a:rPr lang="en-US" sz="2200" kern="0" dirty="0" smtClean="0">
                <a:solidFill>
                  <a:srgbClr val="000000"/>
                </a:solidFill>
                <a:latin typeface="Times"/>
                <a:cs typeface="Times"/>
              </a:rPr>
              <a:t>Direct impact (red) zone composes 1/4 total area.</a:t>
            </a:r>
          </a:p>
          <a:p>
            <a:pPr marL="342900" lvl="0" indent="-342900" defTabSz="457200" eaLnBrk="1" fontAlgn="auto" hangingPunct="1">
              <a:spcBef>
                <a:spcPts val="0"/>
              </a:spcBef>
              <a:spcAft>
                <a:spcPts val="0"/>
              </a:spcAft>
              <a:defRPr/>
            </a:pPr>
            <a:endParaRPr lang="en-US" sz="2200" kern="0" dirty="0" smtClean="0">
              <a:solidFill>
                <a:srgbClr val="000000"/>
              </a:solidFill>
              <a:latin typeface="Times"/>
              <a:cs typeface="Times"/>
            </a:endParaRPr>
          </a:p>
          <a:p>
            <a:pPr marL="342900" lvl="0" indent="-342900" defTabSz="457200" eaLnBrk="1" fontAlgn="auto" hangingPunct="1">
              <a:spcBef>
                <a:spcPts val="0"/>
              </a:spcBef>
              <a:spcAft>
                <a:spcPts val="0"/>
              </a:spcAft>
              <a:defRPr/>
            </a:pPr>
            <a:r>
              <a:rPr lang="en-US" sz="2200" kern="0" dirty="0" smtClean="0">
                <a:solidFill>
                  <a:srgbClr val="000000"/>
                </a:solidFill>
                <a:latin typeface="Times"/>
                <a:cs typeface="Times"/>
              </a:rPr>
              <a:t>Glancing Impacts are 3X more likely.</a:t>
            </a:r>
          </a:p>
        </p:txBody>
      </p:sp>
      <p:sp>
        <p:nvSpPr>
          <p:cNvPr id="11" name="Rectangle 10"/>
          <p:cNvSpPr/>
          <p:nvPr/>
        </p:nvSpPr>
        <p:spPr bwMode="auto">
          <a:xfrm>
            <a:off x="5560475" y="3155979"/>
            <a:ext cx="2982262" cy="1231601"/>
          </a:xfrm>
          <a:prstGeom prst="rect">
            <a:avLst/>
          </a:prstGeom>
          <a:noFill/>
          <a:ln w="952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kern="1200" dirty="0" smtClean="0">
                <a:solidFill>
                  <a:srgbClr val="000000"/>
                </a:solidFill>
              </a:rPr>
              <a:t>Activity 3: What is force of raindrop after glancing blow</a:t>
            </a:r>
            <a:endParaRPr lang="en-US" dirty="0"/>
          </a:p>
        </p:txBody>
      </p:sp>
      <p:sp>
        <p:nvSpPr>
          <p:cNvPr id="3" name="Content Placeholder 2"/>
          <p:cNvSpPr>
            <a:spLocks noGrp="1"/>
          </p:cNvSpPr>
          <p:nvPr>
            <p:ph idx="1"/>
          </p:nvPr>
        </p:nvSpPr>
        <p:spPr/>
        <p:txBody>
          <a:bodyPr/>
          <a:lstStyle/>
          <a:p>
            <a:pPr marL="0" lvl="0" indent="0" defTabSz="457200" fontAlgn="auto">
              <a:spcBef>
                <a:spcPct val="0"/>
              </a:spcBef>
              <a:spcAft>
                <a:spcPts val="0"/>
              </a:spcAft>
              <a:buNone/>
              <a:defRPr/>
            </a:pPr>
            <a:r>
              <a:rPr lang="en-US" sz="1500" dirty="0" smtClean="0">
                <a:solidFill>
                  <a:srgbClr val="000000"/>
                </a:solidFill>
              </a:rPr>
              <a:t>This is a problem of conservation of angular momentum.</a:t>
            </a:r>
          </a:p>
          <a:p>
            <a:pPr marL="0" lvl="0" indent="0" defTabSz="457200" fontAlgn="auto">
              <a:spcBef>
                <a:spcPct val="0"/>
              </a:spcBef>
              <a:spcAft>
                <a:spcPts val="0"/>
              </a:spcAft>
              <a:buNone/>
              <a:defRPr/>
            </a:pPr>
            <a:endParaRPr lang="en-US" sz="1500" kern="1200" dirty="0" smtClean="0">
              <a:solidFill>
                <a:srgbClr val="000000"/>
              </a:solidFill>
            </a:endParaRPr>
          </a:p>
          <a:p>
            <a:pPr marL="0" lvl="0" indent="0" defTabSz="457200" fontAlgn="auto">
              <a:spcBef>
                <a:spcPct val="0"/>
              </a:spcBef>
              <a:spcAft>
                <a:spcPts val="0"/>
              </a:spcAft>
              <a:buNone/>
              <a:defRPr/>
            </a:pPr>
            <a:r>
              <a:rPr lang="en-US" sz="1500" kern="1200" dirty="0" smtClean="0">
                <a:solidFill>
                  <a:srgbClr val="000000"/>
                </a:solidFill>
              </a:rPr>
              <a:t>The</a:t>
            </a:r>
            <a:endParaRPr lang="en-US" sz="1500" kern="1200"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352612" y="0"/>
            <a:ext cx="8229600" cy="965200"/>
          </a:xfrm>
        </p:spPr>
        <p:txBody>
          <a:bodyPr/>
          <a:lstStyle/>
          <a:p>
            <a:r>
              <a:rPr lang="en-US" dirty="0" smtClean="0"/>
              <a:t>Activity 3: Glancing Blow</a:t>
            </a:r>
            <a:endParaRPr lang="en-US" dirty="0"/>
          </a:p>
        </p:txBody>
      </p:sp>
      <p:pic>
        <p:nvPicPr>
          <p:cNvPr id="14" name="Picture 13" descr="Screen Shot 2011-08-23 at 1.59.32 PM.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817" b="9412"/>
          <a:stretch/>
        </p:blipFill>
        <p:spPr>
          <a:xfrm>
            <a:off x="5271862" y="3862866"/>
            <a:ext cx="3985742" cy="2673236"/>
          </a:xfrm>
          <a:prstGeom prst="rect">
            <a:avLst/>
          </a:prstGeom>
        </p:spPr>
      </p:pic>
      <p:pic>
        <p:nvPicPr>
          <p:cNvPr id="17" name="Picture 16"/>
          <p:cNvPicPr>
            <a:picLocks noChangeAspect="1"/>
          </p:cNvPicPr>
          <p:nvPr/>
        </p:nvPicPr>
        <p:blipFill>
          <a:blip r:embed="rId5"/>
          <a:stretch>
            <a:fillRect/>
          </a:stretch>
        </p:blipFill>
        <p:spPr>
          <a:xfrm>
            <a:off x="3695700" y="3302000"/>
            <a:ext cx="1752600" cy="241300"/>
          </a:xfrm>
          <a:prstGeom prst="rect">
            <a:avLst/>
          </a:prstGeom>
        </p:spPr>
      </p:pic>
      <p:sp>
        <p:nvSpPr>
          <p:cNvPr id="21" name="TextBox 20"/>
          <p:cNvSpPr txBox="1"/>
          <p:nvPr/>
        </p:nvSpPr>
        <p:spPr>
          <a:xfrm>
            <a:off x="6761752" y="3588870"/>
            <a:ext cx="1748118" cy="707886"/>
          </a:xfrm>
          <a:prstGeom prst="rect">
            <a:avLst/>
          </a:prstGeom>
          <a:noFill/>
        </p:spPr>
        <p:txBody>
          <a:bodyPr wrap="square" rtlCol="0">
            <a:spAutoFit/>
          </a:bodyPr>
          <a:lstStyle/>
          <a:p>
            <a:r>
              <a:rPr lang="en-US" b="1" dirty="0" smtClean="0">
                <a:solidFill>
                  <a:srgbClr val="000000"/>
                </a:solidFill>
                <a:latin typeface="Calibri"/>
                <a:cs typeface="Calibri"/>
              </a:rPr>
              <a:t>Kinematics</a:t>
            </a:r>
          </a:p>
          <a:p>
            <a:endParaRPr lang="en-US" dirty="0">
              <a:solidFill>
                <a:srgbClr val="000000"/>
              </a:solidFill>
            </a:endParaRPr>
          </a:p>
        </p:txBody>
      </p:sp>
      <p:sp>
        <p:nvSpPr>
          <p:cNvPr id="22" name="TextBox 21"/>
          <p:cNvSpPr txBox="1"/>
          <p:nvPr/>
        </p:nvSpPr>
        <p:spPr>
          <a:xfrm>
            <a:off x="6401154" y="6442470"/>
            <a:ext cx="1434353" cy="338554"/>
          </a:xfrm>
          <a:prstGeom prst="rect">
            <a:avLst/>
          </a:prstGeom>
          <a:noFill/>
        </p:spPr>
        <p:txBody>
          <a:bodyPr wrap="square" rtlCol="0">
            <a:spAutoFit/>
          </a:bodyPr>
          <a:lstStyle/>
          <a:p>
            <a:r>
              <a:rPr lang="en-US" sz="1600" b="1" dirty="0" err="1" smtClean="0">
                <a:solidFill>
                  <a:srgbClr val="FF0000"/>
                </a:solidFill>
                <a:latin typeface="Calibri"/>
                <a:cs typeface="Calibri"/>
              </a:rPr>
              <a:t>τ</a:t>
            </a:r>
            <a:r>
              <a:rPr lang="en-US" sz="1600" b="1" dirty="0">
                <a:solidFill>
                  <a:srgbClr val="FF0000"/>
                </a:solidFill>
                <a:latin typeface="Calibri"/>
                <a:cs typeface="Calibri"/>
              </a:rPr>
              <a:t> </a:t>
            </a:r>
            <a:r>
              <a:rPr lang="en-US" sz="1600" b="1" dirty="0" smtClean="0">
                <a:solidFill>
                  <a:srgbClr val="FF0000"/>
                </a:solidFill>
                <a:latin typeface="Times"/>
                <a:cs typeface="Times"/>
              </a:rPr>
              <a:t>~ </a:t>
            </a:r>
            <a:r>
              <a:rPr lang="en-US" sz="1600" b="1" dirty="0" smtClean="0">
                <a:solidFill>
                  <a:srgbClr val="FF0000"/>
                </a:solidFill>
                <a:latin typeface="Calibri"/>
                <a:cs typeface="Calibri"/>
              </a:rPr>
              <a:t>10</a:t>
            </a:r>
            <a:r>
              <a:rPr lang="en-US" sz="1600" b="1" baseline="30000" dirty="0" smtClean="0">
                <a:solidFill>
                  <a:srgbClr val="FF0000"/>
                </a:solidFill>
                <a:latin typeface="Calibri"/>
                <a:cs typeface="Calibri"/>
              </a:rPr>
              <a:t>- 2</a:t>
            </a:r>
            <a:r>
              <a:rPr lang="en-US" sz="1600" b="1" dirty="0" smtClean="0">
                <a:solidFill>
                  <a:srgbClr val="FF0000"/>
                </a:solidFill>
                <a:latin typeface="Calibri"/>
                <a:cs typeface="Calibri"/>
              </a:rPr>
              <a:t>s</a:t>
            </a:r>
            <a:endParaRPr lang="en-US" sz="1600" b="1" dirty="0">
              <a:solidFill>
                <a:srgbClr val="FF0000"/>
              </a:solidFill>
              <a:latin typeface="Calibri"/>
              <a:cs typeface="Calibri"/>
            </a:endParaRPr>
          </a:p>
        </p:txBody>
      </p:sp>
      <p:sp>
        <p:nvSpPr>
          <p:cNvPr id="26" name="TextBox 25"/>
          <p:cNvSpPr txBox="1"/>
          <p:nvPr/>
        </p:nvSpPr>
        <p:spPr>
          <a:xfrm>
            <a:off x="7445208" y="5583695"/>
            <a:ext cx="1807883" cy="338554"/>
          </a:xfrm>
          <a:prstGeom prst="rect">
            <a:avLst/>
          </a:prstGeom>
          <a:noFill/>
        </p:spPr>
        <p:txBody>
          <a:bodyPr wrap="square" rtlCol="0">
            <a:spAutoFit/>
          </a:bodyPr>
          <a:lstStyle/>
          <a:p>
            <a:r>
              <a:rPr lang="en-US" sz="1600" b="1" dirty="0" smtClean="0">
                <a:solidFill>
                  <a:srgbClr val="FF0000"/>
                </a:solidFill>
                <a:latin typeface="Calibri"/>
                <a:cs typeface="Calibri"/>
              </a:rPr>
              <a:t>α </a:t>
            </a:r>
            <a:r>
              <a:rPr lang="en-US" sz="1600" b="1" dirty="0" smtClean="0">
                <a:solidFill>
                  <a:srgbClr val="FF0000"/>
                </a:solidFill>
                <a:latin typeface="Times"/>
                <a:cs typeface="Times"/>
              </a:rPr>
              <a:t>~</a:t>
            </a:r>
            <a:r>
              <a:rPr lang="en-US" sz="1600" b="1" dirty="0" smtClean="0">
                <a:solidFill>
                  <a:srgbClr val="FF0000"/>
                </a:solidFill>
                <a:latin typeface="Calibri"/>
                <a:cs typeface="Calibri"/>
              </a:rPr>
              <a:t> 10</a:t>
            </a:r>
            <a:r>
              <a:rPr lang="en-US" sz="1600" b="1" baseline="30000" dirty="0" smtClean="0">
                <a:solidFill>
                  <a:srgbClr val="FF0000"/>
                </a:solidFill>
                <a:latin typeface="Calibri"/>
                <a:cs typeface="Calibri"/>
              </a:rPr>
              <a:t>4 </a:t>
            </a:r>
            <a:r>
              <a:rPr lang="en-US" sz="1600" b="1" dirty="0" smtClean="0">
                <a:solidFill>
                  <a:srgbClr val="FF0000"/>
                </a:solidFill>
                <a:latin typeface="Calibri"/>
                <a:cs typeface="Calibri"/>
              </a:rPr>
              <a:t> rad/s</a:t>
            </a:r>
            <a:r>
              <a:rPr lang="en-US" sz="1600" b="1" baseline="30000" dirty="0" smtClean="0">
                <a:solidFill>
                  <a:srgbClr val="FF0000"/>
                </a:solidFill>
                <a:latin typeface="Calibri"/>
                <a:cs typeface="Calibri"/>
              </a:rPr>
              <a:t>2</a:t>
            </a:r>
            <a:endParaRPr lang="en-US" sz="1600" b="1" dirty="0">
              <a:solidFill>
                <a:srgbClr val="FF0000"/>
              </a:solidFill>
              <a:latin typeface="Calibri"/>
              <a:cs typeface="Calibri"/>
            </a:endParaRPr>
          </a:p>
        </p:txBody>
      </p:sp>
      <p:pic>
        <p:nvPicPr>
          <p:cNvPr id="27" name="Picture 26" descr="Screen Shot 2011-08-23 at 1.59.32 PM.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5966" t="90470" r="35892" b="-1648"/>
          <a:stretch/>
        </p:blipFill>
        <p:spPr>
          <a:xfrm>
            <a:off x="7850028" y="6574118"/>
            <a:ext cx="627529" cy="283882"/>
          </a:xfrm>
          <a:prstGeom prst="rect">
            <a:avLst/>
          </a:prstGeom>
        </p:spPr>
      </p:pic>
      <p:sp>
        <p:nvSpPr>
          <p:cNvPr id="29" name="TextBox 28"/>
          <p:cNvSpPr txBox="1"/>
          <p:nvPr/>
        </p:nvSpPr>
        <p:spPr>
          <a:xfrm>
            <a:off x="402700" y="4569418"/>
            <a:ext cx="4619044" cy="1938992"/>
          </a:xfrm>
          <a:prstGeom prst="rect">
            <a:avLst/>
          </a:prstGeom>
          <a:noFill/>
        </p:spPr>
        <p:txBody>
          <a:bodyPr wrap="square" rtlCol="0">
            <a:spAutoFit/>
          </a:bodyPr>
          <a:lstStyle/>
          <a:p>
            <a:r>
              <a:rPr lang="en-US" dirty="0" smtClean="0">
                <a:solidFill>
                  <a:srgbClr val="1F497D"/>
                </a:solidFill>
              </a:rPr>
              <a:t>Torque applied by the drop:</a:t>
            </a:r>
            <a:r>
              <a:rPr lang="en-US" i="1" dirty="0" smtClean="0"/>
              <a:t>  </a:t>
            </a:r>
            <a:r>
              <a:rPr lang="en-US" i="1" dirty="0">
                <a:solidFill>
                  <a:srgbClr val="000000"/>
                </a:solidFill>
              </a:rPr>
              <a:t>r </a:t>
            </a:r>
            <a:r>
              <a:rPr lang="en-US" dirty="0" smtClean="0">
                <a:solidFill>
                  <a:srgbClr val="000000"/>
                </a:solidFill>
              </a:rPr>
              <a:t>×</a:t>
            </a:r>
            <a:r>
              <a:rPr lang="en-US" i="1" dirty="0" smtClean="0">
                <a:solidFill>
                  <a:srgbClr val="000000"/>
                </a:solidFill>
              </a:rPr>
              <a:t> </a:t>
            </a:r>
            <a:r>
              <a:rPr lang="en-US" i="1" dirty="0">
                <a:solidFill>
                  <a:srgbClr val="000000"/>
                </a:solidFill>
              </a:rPr>
              <a:t>F </a:t>
            </a:r>
            <a:r>
              <a:rPr lang="en-US" dirty="0">
                <a:solidFill>
                  <a:srgbClr val="000000"/>
                </a:solidFill>
              </a:rPr>
              <a:t>=</a:t>
            </a:r>
            <a:r>
              <a:rPr lang="en-US" i="1" dirty="0">
                <a:solidFill>
                  <a:srgbClr val="000000"/>
                </a:solidFill>
              </a:rPr>
              <a:t> I </a:t>
            </a:r>
            <a:r>
              <a:rPr lang="en-US" dirty="0" err="1" smtClean="0">
                <a:solidFill>
                  <a:srgbClr val="000000"/>
                </a:solidFill>
              </a:rPr>
              <a:t>α</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Geometry:  </a:t>
            </a:r>
            <a:r>
              <a:rPr lang="en-US" i="1" dirty="0" smtClean="0">
                <a:solidFill>
                  <a:srgbClr val="000000"/>
                </a:solidFill>
              </a:rPr>
              <a:t>I</a:t>
            </a:r>
            <a:r>
              <a:rPr lang="en-US" dirty="0" smtClean="0">
                <a:solidFill>
                  <a:srgbClr val="000000"/>
                </a:solidFill>
              </a:rPr>
              <a:t> = </a:t>
            </a:r>
            <a:r>
              <a:rPr lang="en-US" i="1" dirty="0" smtClean="0">
                <a:solidFill>
                  <a:srgbClr val="000000"/>
                </a:solidFill>
              </a:rPr>
              <a:t>m</a:t>
            </a:r>
            <a:r>
              <a:rPr lang="en-US" baseline="-25000" dirty="0" smtClean="0">
                <a:solidFill>
                  <a:srgbClr val="000000"/>
                </a:solidFill>
              </a:rPr>
              <a:t>2</a:t>
            </a:r>
            <a:r>
              <a:rPr lang="en-US" i="1" dirty="0" smtClean="0">
                <a:solidFill>
                  <a:srgbClr val="000000"/>
                </a:solidFill>
              </a:rPr>
              <a:t>R</a:t>
            </a:r>
            <a:r>
              <a:rPr lang="en-US" baseline="30000" dirty="0" smtClean="0">
                <a:solidFill>
                  <a:srgbClr val="000000"/>
                </a:solidFill>
              </a:rPr>
              <a:t>2</a:t>
            </a:r>
            <a:r>
              <a:rPr lang="en-US" dirty="0" smtClean="0">
                <a:solidFill>
                  <a:srgbClr val="000000"/>
                </a:solidFill>
              </a:rPr>
              <a:t>/2 ≈</a:t>
            </a:r>
            <a:r>
              <a:rPr lang="en-US" i="1" dirty="0" smtClean="0">
                <a:solidFill>
                  <a:srgbClr val="000000"/>
                </a:solidFill>
              </a:rPr>
              <a:t> </a:t>
            </a:r>
            <a:r>
              <a:rPr lang="en-US" dirty="0" smtClean="0">
                <a:solidFill>
                  <a:srgbClr val="000000"/>
                </a:solidFill>
              </a:rPr>
              <a:t>4 </a:t>
            </a:r>
            <a:r>
              <a:rPr lang="en-US" dirty="0" err="1" smtClean="0">
                <a:solidFill>
                  <a:srgbClr val="000000"/>
                </a:solidFill>
              </a:rPr>
              <a:t>x</a:t>
            </a:r>
            <a:r>
              <a:rPr lang="en-US" dirty="0" smtClean="0">
                <a:solidFill>
                  <a:srgbClr val="000000"/>
                </a:solidFill>
              </a:rPr>
              <a:t> 10</a:t>
            </a:r>
            <a:r>
              <a:rPr lang="en-US" baseline="30000" dirty="0" smtClean="0">
                <a:solidFill>
                  <a:srgbClr val="000000"/>
                </a:solidFill>
              </a:rPr>
              <a:t>-5 </a:t>
            </a:r>
            <a:r>
              <a:rPr lang="en-US" dirty="0" err="1" smtClean="0">
                <a:solidFill>
                  <a:srgbClr val="000000"/>
                </a:solidFill>
              </a:rPr>
              <a:t>g</a:t>
            </a:r>
            <a:r>
              <a:rPr lang="en-US" dirty="0" smtClean="0">
                <a:solidFill>
                  <a:srgbClr val="000000"/>
                </a:solidFill>
              </a:rPr>
              <a:t> cm</a:t>
            </a:r>
            <a:r>
              <a:rPr lang="en-US" baseline="30000" dirty="0" smtClean="0">
                <a:solidFill>
                  <a:srgbClr val="000000"/>
                </a:solidFill>
              </a:rPr>
              <a:t>2 </a:t>
            </a:r>
            <a:r>
              <a:rPr lang="en-US" dirty="0" smtClean="0">
                <a:solidFill>
                  <a:srgbClr val="000000"/>
                </a:solidFill>
              </a:rPr>
              <a:t>      	    </a:t>
            </a:r>
            <a:r>
              <a:rPr lang="en-US" i="1" dirty="0" smtClean="0">
                <a:solidFill>
                  <a:srgbClr val="000000"/>
                </a:solidFill>
              </a:rPr>
              <a:t>R</a:t>
            </a:r>
            <a:r>
              <a:rPr lang="en-US" dirty="0" smtClean="0">
                <a:solidFill>
                  <a:srgbClr val="000000"/>
                </a:solidFill>
              </a:rPr>
              <a:t> = 1 mm</a:t>
            </a:r>
            <a:endParaRPr lang="en-US" i="1" dirty="0" smtClean="0">
              <a:solidFill>
                <a:srgbClr val="000000"/>
              </a:solidFill>
            </a:endParaRPr>
          </a:p>
          <a:p>
            <a:endParaRPr lang="en-US" dirty="0" smtClean="0">
              <a:solidFill>
                <a:srgbClr val="000000"/>
              </a:solidFill>
            </a:endParaRPr>
          </a:p>
          <a:p>
            <a:r>
              <a:rPr lang="en-US" dirty="0" err="1" smtClean="0">
                <a:solidFill>
                  <a:srgbClr val="000000"/>
                </a:solidFill>
                <a:sym typeface="Wingdings"/>
              </a:rPr>
              <a:t></a:t>
            </a:r>
            <a:r>
              <a:rPr lang="en-US" dirty="0" smtClean="0">
                <a:solidFill>
                  <a:srgbClr val="000000"/>
                </a:solidFill>
                <a:sym typeface="Wingdings"/>
              </a:rPr>
              <a:t> </a:t>
            </a:r>
            <a:r>
              <a:rPr lang="en-US" dirty="0" smtClean="0">
                <a:solidFill>
                  <a:srgbClr val="000000"/>
                </a:solidFill>
              </a:rPr>
              <a:t>F ~ 3.5 dynes ~ 2 mosquito weights</a:t>
            </a:r>
            <a:endParaRPr lang="en-US" dirty="0">
              <a:solidFill>
                <a:srgbClr val="000000"/>
              </a:solidFill>
            </a:endParaRPr>
          </a:p>
        </p:txBody>
      </p:sp>
      <p:sp>
        <p:nvSpPr>
          <p:cNvPr id="31" name="TextBox 30"/>
          <p:cNvSpPr txBox="1"/>
          <p:nvPr/>
        </p:nvSpPr>
        <p:spPr>
          <a:xfrm>
            <a:off x="2617550" y="3918857"/>
            <a:ext cx="1874104" cy="369332"/>
          </a:xfrm>
          <a:prstGeom prst="rect">
            <a:avLst/>
          </a:prstGeom>
          <a:noFill/>
        </p:spPr>
        <p:txBody>
          <a:bodyPr wrap="square" rtlCol="0">
            <a:spAutoFit/>
          </a:bodyPr>
          <a:lstStyle/>
          <a:p>
            <a:r>
              <a:rPr lang="en-US" sz="1800" dirty="0" smtClean="0">
                <a:latin typeface="Calibri"/>
                <a:cs typeface="Calibri"/>
              </a:rPr>
              <a:t>Low speed impact</a:t>
            </a:r>
            <a:endParaRPr lang="en-US" sz="1800" dirty="0">
              <a:latin typeface="Calibri"/>
              <a:cs typeface="Calibri"/>
            </a:endParaRPr>
          </a:p>
        </p:txBody>
      </p:sp>
      <p:pic>
        <p:nvPicPr>
          <p:cNvPr id="32" name="A.avi">
            <a:hlinkClick r:id="" action="ppaction://media"/>
          </p:cNvPr>
          <p:cNvPicPr/>
          <p:nvPr>
            <a:videoFile r:link="rId1"/>
          </p:nvPr>
        </p:nvPicPr>
        <p:blipFill>
          <a:blip r:embed="rId6"/>
          <a:stretch>
            <a:fillRect/>
          </a:stretch>
        </p:blipFill>
        <p:spPr>
          <a:xfrm>
            <a:off x="419101" y="1133474"/>
            <a:ext cx="4533900" cy="3400425"/>
          </a:xfrm>
          <a:prstGeom prst="rect">
            <a:avLst/>
          </a:prstGeom>
        </p:spPr>
      </p:pic>
      <p:grpSp>
        <p:nvGrpSpPr>
          <p:cNvPr id="46" name="Group 45"/>
          <p:cNvGrpSpPr/>
          <p:nvPr/>
        </p:nvGrpSpPr>
        <p:grpSpPr>
          <a:xfrm>
            <a:off x="6229061" y="1394831"/>
            <a:ext cx="2300942" cy="1992980"/>
            <a:chOff x="5748051" y="1029199"/>
            <a:chExt cx="2300942" cy="1992980"/>
          </a:xfrm>
        </p:grpSpPr>
        <p:cxnSp>
          <p:nvCxnSpPr>
            <p:cNvPr id="34" name="Straight Connector 33"/>
            <p:cNvCxnSpPr/>
            <p:nvPr/>
          </p:nvCxnSpPr>
          <p:spPr>
            <a:xfrm rot="5400000">
              <a:off x="6399336" y="1588880"/>
              <a:ext cx="987552" cy="109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Mosquito.jpg"/>
            <p:cNvPicPr>
              <a:picLocks noChangeAspect="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7395" r="6372" b="25677"/>
            <a:stretch/>
          </p:blipFill>
          <p:spPr>
            <a:xfrm rot="1659605">
              <a:off x="5748051" y="1393592"/>
              <a:ext cx="2300942" cy="1628587"/>
            </a:xfrm>
            <a:prstGeom prst="rect">
              <a:avLst/>
            </a:prstGeom>
          </p:spPr>
        </p:pic>
        <p:sp>
          <p:nvSpPr>
            <p:cNvPr id="24" name="Arc 23"/>
            <p:cNvSpPr/>
            <p:nvPr/>
          </p:nvSpPr>
          <p:spPr>
            <a:xfrm rot="19977542">
              <a:off x="6821379" y="1464309"/>
              <a:ext cx="657789" cy="932608"/>
            </a:xfrm>
            <a:prstGeom prst="arc">
              <a:avLst>
                <a:gd name="adj1" fmla="val 16464594"/>
                <a:gd name="adj2" fmla="val 18771551"/>
              </a:avLst>
            </a:prstGeom>
            <a:ln cap="rnd">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6983502" y="1029199"/>
              <a:ext cx="313880" cy="707886"/>
            </a:xfrm>
            <a:prstGeom prst="rect">
              <a:avLst/>
            </a:prstGeom>
            <a:noFill/>
          </p:spPr>
          <p:txBody>
            <a:bodyPr wrap="square" rtlCol="0">
              <a:spAutoFit/>
            </a:bodyPr>
            <a:lstStyle/>
            <a:p>
              <a:r>
                <a:rPr lang="en-US" dirty="0" err="1" smtClean="0">
                  <a:solidFill>
                    <a:srgbClr val="000000"/>
                  </a:solidFill>
                </a:rPr>
                <a:t>θ</a:t>
              </a:r>
              <a:endParaRPr lang="en-US" dirty="0">
                <a:solidFill>
                  <a:srgbClr val="000000"/>
                </a:solidFill>
              </a:endParaRPr>
            </a:p>
          </p:txBody>
        </p:sp>
        <p:cxnSp>
          <p:nvCxnSpPr>
            <p:cNvPr id="28" name="Straight Connector 27"/>
            <p:cNvCxnSpPr/>
            <p:nvPr/>
          </p:nvCxnSpPr>
          <p:spPr>
            <a:xfrm rot="5400000" flipH="1" flipV="1">
              <a:off x="6761920" y="1372633"/>
              <a:ext cx="882883" cy="523836"/>
            </a:xfrm>
            <a:prstGeom prst="line">
              <a:avLst/>
            </a:prstGeom>
            <a:ln w="25400">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7558714" y="1622367"/>
              <a:ext cx="467360" cy="467360"/>
            </a:xfrm>
            <a:prstGeom prst="ellipse">
              <a:avLst/>
            </a:prstGeom>
            <a:solidFill>
              <a:srgbClr val="3082B6"/>
            </a:solidFill>
            <a:ln>
              <a:solidFill>
                <a:srgbClr val="1C477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5400000" flipH="1" flipV="1">
              <a:off x="6463700" y="1553869"/>
              <a:ext cx="919819" cy="44349"/>
            </a:xfrm>
            <a:prstGeom prst="line">
              <a:avLst/>
            </a:prstGeom>
            <a:ln w="25400">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bwMode="auto">
            <a:xfrm rot="5400000">
              <a:off x="7494087" y="2164921"/>
              <a:ext cx="596557" cy="1588"/>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grpSp>
      <p:sp>
        <p:nvSpPr>
          <p:cNvPr id="47" name="TextBox 46"/>
          <p:cNvSpPr txBox="1"/>
          <p:nvPr/>
        </p:nvSpPr>
        <p:spPr>
          <a:xfrm>
            <a:off x="8388814" y="2617153"/>
            <a:ext cx="410088" cy="400110"/>
          </a:xfrm>
          <a:prstGeom prst="rect">
            <a:avLst/>
          </a:prstGeom>
          <a:noFill/>
        </p:spPr>
        <p:txBody>
          <a:bodyPr wrap="none" rtlCol="0">
            <a:spAutoFit/>
          </a:bodyPr>
          <a:lstStyle/>
          <a:p>
            <a:r>
              <a:rPr lang="en-US" i="1" dirty="0" smtClean="0">
                <a:solidFill>
                  <a:srgbClr val="800000"/>
                </a:solidFill>
              </a:rPr>
              <a:t>F</a:t>
            </a:r>
            <a:endParaRPr lang="en-US" i="1" dirty="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2926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2"/>
                                        </p:tgtEl>
                                      </p:cBhvr>
                                    </p:cmd>
                                  </p:childTnLst>
                                </p:cTn>
                              </p:par>
                            </p:childTnLst>
                          </p:cTn>
                        </p:par>
                      </p:childTnLst>
                    </p:cTn>
                  </p:par>
                </p:childTnLst>
              </p:cTn>
              <p:nextCondLst>
                <p:cond evt="onClick" delay="0">
                  <p:tgtEl>
                    <p:spTgt spid="32"/>
                  </p:tgtEl>
                </p:cond>
              </p:nextCondLst>
            </p:seq>
            <p:video>
              <p:cMediaNode>
                <p:cTn id="7" fill="hold" display="0">
                  <p:stCondLst>
                    <p:cond delay="indefinite"/>
                  </p:stCondLst>
                  <p:endCondLst>
                    <p:cond evt="onNext" delay="0">
                      <p:tgtEl>
                        <p:sldTgt/>
                      </p:tgtEl>
                    </p:cond>
                    <p:cond evt="onPrev" delay="0">
                      <p:tgtEl>
                        <p:sldTgt/>
                      </p:tgtEl>
                    </p:cond>
                  </p:endCondLst>
                </p:cTn>
                <p:tgtEl>
                  <p:spTgt spid="32"/>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2.avi">
            <a:hlinkClick r:id="" action="ppaction://media"/>
          </p:cNvPr>
          <p:cNvPicPr/>
          <p:nvPr>
            <p:ph idx="1"/>
            <a:videoFile r:link="rId1"/>
          </p:nvPr>
        </p:nvPicPr>
        <p:blipFill>
          <a:blip r:embed="rId4"/>
          <a:stretch>
            <a:fillRect/>
          </a:stretch>
        </p:blipFill>
        <p:spPr>
          <a:xfrm>
            <a:off x="1441715" y="-1"/>
            <a:ext cx="3503068" cy="6725891"/>
          </a:xfrm>
        </p:spPr>
      </p:pic>
      <p:pic>
        <p:nvPicPr>
          <p:cNvPr id="5" name="vid3.avi">
            <a:hlinkClick r:id="" action="ppaction://media"/>
          </p:cNvPr>
          <p:cNvPicPr/>
          <p:nvPr>
            <a:videoFile r:link="rId2"/>
          </p:nvPr>
        </p:nvPicPr>
        <p:blipFill>
          <a:blip r:embed="rId5"/>
          <a:stretch>
            <a:fillRect/>
          </a:stretch>
        </p:blipFill>
        <p:spPr>
          <a:xfrm>
            <a:off x="5572125" y="0"/>
            <a:ext cx="357187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0" fill="hold"/>
                                        <p:tgtEl>
                                          <p:spTgt spid="4"/>
                                        </p:tgtEl>
                                      </p:cBhvr>
                                    </p:cmd>
                                  </p:childTnLst>
                                </p:cTn>
                              </p:par>
                            </p:childTnLst>
                          </p:cTn>
                        </p:par>
                        <p:par>
                          <p:cTn id="7" fill="hold">
                            <p:stCondLst>
                              <p:cond delay="18150"/>
                            </p:stCondLst>
                            <p:childTnLst>
                              <p:par>
                                <p:cTn id="8" presetID="1" presetClass="mediacall" presetSubtype="0" fill="hold" nodeType="afterEffect">
                                  <p:stCondLst>
                                    <p:cond delay="0"/>
                                  </p:stCondLst>
                                  <p:childTnLst>
                                    <p:cmd type="call" cmd="playFrom(0.0)">
                                      <p:cBhvr>
                                        <p:cTn id="9" dur="1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vid5.mov">
            <a:hlinkClick r:id="" action="ppaction://media"/>
          </p:cNvPr>
          <p:cNvPicPr/>
          <p:nvPr>
            <a:videoFile r:link="rId1"/>
          </p:nvPr>
        </p:nvPicPr>
        <p:blipFill>
          <a:blip r:embed="rId3"/>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19645</TotalTime>
  <Words>1425</Words>
  <Application>Microsoft Macintosh PowerPoint</Application>
  <PresentationFormat>On-screen Show (4:3)</PresentationFormat>
  <Paragraphs>161</Paragraphs>
  <Slides>19</Slides>
  <Notes>8</Notes>
  <HiddenSlides>0</HiddenSlides>
  <MMClips>10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Blank Presentation</vt:lpstr>
      <vt:lpstr>Equation</vt:lpstr>
      <vt:lpstr>Activity 1: solve for size and speed of a drop.</vt:lpstr>
      <vt:lpstr>Useful units for calculations</vt:lpstr>
      <vt:lpstr>Answer 1: Raindrops heavier and faster than mosquitoes</vt:lpstr>
      <vt:lpstr>Activity 2: What is frequency of impacts for a flying mosquito? </vt:lpstr>
      <vt:lpstr>Slide 5</vt:lpstr>
      <vt:lpstr>Activity 3: What is force of raindrop after glancing blow</vt:lpstr>
      <vt:lpstr>Activity 3: Glancing Blow</vt:lpstr>
      <vt:lpstr>Slide 8</vt:lpstr>
      <vt:lpstr>Slide 9</vt:lpstr>
      <vt:lpstr>Direct Hit</vt:lpstr>
      <vt:lpstr>Slide 11</vt:lpstr>
      <vt:lpstr>Insect Mimics</vt:lpstr>
      <vt:lpstr>Activity 4: What is the final speed of raindrop-cum-mosquito after impact? </vt:lpstr>
      <vt:lpstr>Mosquitoes are so lightweight, raindrops loose very little momentum (2-17%) upon impact.</vt:lpstr>
      <vt:lpstr>Small drops slow down more</vt:lpstr>
      <vt:lpstr>Collisions with body of high inertia</vt:lpstr>
      <vt:lpstr>Larger drops apply more force </vt:lpstr>
      <vt:lpstr>Mosquitoes Accelerate 50-300 G</vt:lpstr>
      <vt:lpstr>Slide 19</vt:lpstr>
    </vt:vector>
  </TitlesOfParts>
  <Company>ŧ　蓕箘ᚏ鍐뿿욠ᕇ锔蓕箘ŧ蜄뿿욐</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Mechanics of Slithering</dc:title>
  <dc:creator>John Bush</dc:creator>
  <cp:keywords/>
  <cp:lastModifiedBy>Janice Hall</cp:lastModifiedBy>
  <cp:revision>232</cp:revision>
  <cp:lastPrinted>2007-10-21T08:32:31Z</cp:lastPrinted>
  <dcterms:created xsi:type="dcterms:W3CDTF">2012-10-12T16:48:38Z</dcterms:created>
  <dcterms:modified xsi:type="dcterms:W3CDTF">2012-10-12T16:49:23Z</dcterms:modified>
</cp:coreProperties>
</file>