
<file path=[Content_Types].xml><?xml version="1.0" encoding="utf-8"?>
<Types xmlns="http://schemas.openxmlformats.org/package/2006/content-types">
  <Override PartName="/ppt/charts/chart1.xml" ContentType="application/vnd.openxmlformats-officedocument.drawingml.chart+xml"/>
  <Override PartName="/ppt/slideLayouts/slideLayout1.xml" ContentType="application/vnd.openxmlformats-officedocument.presentationml.slideLayout+xml"/>
  <Default Extension="png" ContentType="image/png"/>
  <Override PartName="/ppt/comments/comment2.xml" ContentType="application/vnd.openxmlformats-officedocument.presentationml.comments+xml"/>
  <Default Extension="rels" ContentType="application/vnd.openxmlformats-package.relationships+xml"/>
  <Default Extension="xml" ContentType="application/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Default Extension="xlsx" ContentType="application/vnd.openxmlformats-officedocument.spreadsheetml.sheet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comments/comment1.xml" ContentType="application/vnd.openxmlformats-officedocument.presentationml.comment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ldMasterIdLst>
    <p:sldMasterId id="2147483648" r:id="rId1"/>
  </p:sldMasterIdLst>
  <p:notesMasterIdLst>
    <p:notesMasterId r:id="rId9"/>
  </p:notesMasterIdLst>
  <p:sldIdLst>
    <p:sldId id="257" r:id="rId2"/>
    <p:sldId id="256" r:id="rId3"/>
    <p:sldId id="259" r:id="rId4"/>
    <p:sldId id="260" r:id="rId5"/>
    <p:sldId id="258" r:id="rId6"/>
    <p:sldId id="261" r:id="rId7"/>
    <p:sldId id="262" r:id="rId8"/>
  </p:sldIdLst>
  <p:sldSz cx="13004800" cy="9753600"/>
  <p:notesSz cx="6858000" cy="9144000"/>
  <p:defaultTextStyle>
    <a:lvl1pPr algn="ctr" defTabSz="584200">
      <a:defRPr sz="3600"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0" name="Simona Dalin" initials="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>
    <p:present/>
    <p:sldAll/>
    <p:penClr>
      <a:prstClr val="red"/>
    </p:penClr>
    <p:extLst>
      <p:ext uri="{EC167BDD-8182-4AB7-AECC-EB403E3ABB37}">
        <p14:laserClr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735" autoAdjust="0"/>
    <p:restoredTop sz="94660"/>
  </p:normalViewPr>
  <p:slideViewPr>
    <p:cSldViewPr>
      <p:cViewPr>
        <p:scale>
          <a:sx n="53" d="100"/>
          <a:sy n="53" d="100"/>
        </p:scale>
        <p:origin x="-2536" y="-1352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commentAuthors" Target="commentAuthors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title>
      <c:tx>
        <c:rich>
          <a:bodyPr rot="0"/>
          <a:lstStyle/>
          <a:p>
            <a:pPr lvl="0"/>
            <a:endParaRPr lang="en-US"/>
          </a:p>
        </c:rich>
      </c:tx>
      <c:layout/>
      <c:overlay val="1"/>
    </c:title>
    <c:plotArea>
      <c:layout>
        <c:manualLayout>
          <c:layoutTarget val="inner"/>
          <c:xMode val="edge"/>
          <c:yMode val="edge"/>
          <c:x val="0.0415821"/>
          <c:y val="0.053589"/>
          <c:w val="0.772911"/>
          <c:h val="0.674413"/>
        </c:manualLayout>
      </c:layout>
      <c:bar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Pink</c:v>
                </c:pt>
              </c:strCache>
            </c:strRef>
          </c:tx>
          <c:spPr>
            <a:solidFill>
              <a:srgbClr val="FF8AD8"/>
            </a:solidFill>
            <a:ln w="12700" cap="flat">
              <a:noFill/>
              <a:miter lim="400000"/>
            </a:ln>
            <a:effectLst/>
          </c:spPr>
          <c:cat>
            <c:strRef>
              <c:f>Sheet1!$B$1:$G$1</c:f>
              <c:strCache>
                <c:ptCount val="6"/>
                <c:pt idx="0">
                  <c:v>Pink/Orange</c:v>
                </c:pt>
                <c:pt idx="1">
                  <c:v>Pink/Green</c:v>
                </c:pt>
                <c:pt idx="2">
                  <c:v>Green/Purple</c:v>
                </c:pt>
                <c:pt idx="3">
                  <c:v>Yellow/Purple</c:v>
                </c:pt>
                <c:pt idx="4">
                  <c:v>Orange/Green</c:v>
                </c:pt>
                <c:pt idx="5">
                  <c:v>No Resistance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14.0</c:v>
                </c:pt>
                <c:pt idx="1">
                  <c:v>8.5</c:v>
                </c:pt>
                <c:pt idx="2">
                  <c:v>5.5</c:v>
                </c:pt>
                <c:pt idx="3">
                  <c:v>2.0</c:v>
                </c:pt>
                <c:pt idx="4">
                  <c:v>4.5</c:v>
                </c:pt>
                <c:pt idx="5">
                  <c:v>1.0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Orange</c:v>
                </c:pt>
              </c:strCache>
            </c:strRef>
          </c:tx>
          <c:spPr>
            <a:solidFill>
              <a:srgbClr val="FF9300"/>
            </a:solidFill>
            <a:ln w="12700" cap="flat">
              <a:noFill/>
              <a:miter lim="400000"/>
            </a:ln>
            <a:effectLst/>
          </c:spPr>
          <c:cat>
            <c:strRef>
              <c:f>Sheet1!$B$1:$G$1</c:f>
              <c:strCache>
                <c:ptCount val="6"/>
                <c:pt idx="0">
                  <c:v>Pink/Orange</c:v>
                </c:pt>
                <c:pt idx="1">
                  <c:v>Pink/Green</c:v>
                </c:pt>
                <c:pt idx="2">
                  <c:v>Green/Purple</c:v>
                </c:pt>
                <c:pt idx="3">
                  <c:v>Yellow/Purple</c:v>
                </c:pt>
                <c:pt idx="4">
                  <c:v>Orange/Green</c:v>
                </c:pt>
                <c:pt idx="5">
                  <c:v>No Resistance</c:v>
                </c:pt>
              </c:strCache>
            </c:strRef>
          </c:cat>
          <c:val>
            <c:numRef>
              <c:f>Sheet1!$B$3:$G$3</c:f>
              <c:numCache>
                <c:formatCode>General</c:formatCode>
                <c:ptCount val="6"/>
                <c:pt idx="0">
                  <c:v>13.0</c:v>
                </c:pt>
                <c:pt idx="1">
                  <c:v>3.0</c:v>
                </c:pt>
                <c:pt idx="2">
                  <c:v>4.0</c:v>
                </c:pt>
                <c:pt idx="3">
                  <c:v>2.666666999999998</c:v>
                </c:pt>
                <c:pt idx="4">
                  <c:v>14.0</c:v>
                </c:pt>
                <c:pt idx="5">
                  <c:v>4.0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Yellow</c:v>
                </c:pt>
              </c:strCache>
            </c:strRef>
          </c:tx>
          <c:spPr>
            <a:solidFill>
              <a:srgbClr val="FFFB00"/>
            </a:solidFill>
            <a:ln w="12700" cap="flat">
              <a:noFill/>
              <a:miter lim="400000"/>
            </a:ln>
            <a:effectLst/>
          </c:spPr>
          <c:cat>
            <c:strRef>
              <c:f>Sheet1!$B$1:$G$1</c:f>
              <c:strCache>
                <c:ptCount val="6"/>
                <c:pt idx="0">
                  <c:v>Pink/Orange</c:v>
                </c:pt>
                <c:pt idx="1">
                  <c:v>Pink/Green</c:v>
                </c:pt>
                <c:pt idx="2">
                  <c:v>Green/Purple</c:v>
                </c:pt>
                <c:pt idx="3">
                  <c:v>Yellow/Purple</c:v>
                </c:pt>
                <c:pt idx="4">
                  <c:v>Orange/Green</c:v>
                </c:pt>
                <c:pt idx="5">
                  <c:v>No Resistance</c:v>
                </c:pt>
              </c:strCache>
            </c:strRef>
          </c:cat>
          <c:val>
            <c:numRef>
              <c:f>Sheet1!$B$4:$G$4</c:f>
              <c:numCache>
                <c:formatCode>General</c:formatCode>
                <c:ptCount val="6"/>
                <c:pt idx="0">
                  <c:v>5.5</c:v>
                </c:pt>
                <c:pt idx="1">
                  <c:v>4.0</c:v>
                </c:pt>
                <c:pt idx="2">
                  <c:v>6.5</c:v>
                </c:pt>
                <c:pt idx="3">
                  <c:v>8.333333000000001</c:v>
                </c:pt>
                <c:pt idx="4">
                  <c:v>4.0</c:v>
                </c:pt>
                <c:pt idx="5">
                  <c:v>1.0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Purple</c:v>
                </c:pt>
              </c:strCache>
            </c:strRef>
          </c:tx>
          <c:spPr>
            <a:solidFill>
              <a:srgbClr val="531B93"/>
            </a:solidFill>
            <a:ln w="12700" cap="flat">
              <a:noFill/>
              <a:miter lim="400000"/>
            </a:ln>
            <a:effectLst/>
          </c:spPr>
          <c:cat>
            <c:strRef>
              <c:f>Sheet1!$B$1:$G$1</c:f>
              <c:strCache>
                <c:ptCount val="6"/>
                <c:pt idx="0">
                  <c:v>Pink/Orange</c:v>
                </c:pt>
                <c:pt idx="1">
                  <c:v>Pink/Green</c:v>
                </c:pt>
                <c:pt idx="2">
                  <c:v>Green/Purple</c:v>
                </c:pt>
                <c:pt idx="3">
                  <c:v>Yellow/Purple</c:v>
                </c:pt>
                <c:pt idx="4">
                  <c:v>Orange/Green</c:v>
                </c:pt>
                <c:pt idx="5">
                  <c:v>No Resistance</c:v>
                </c:pt>
              </c:strCache>
            </c:strRef>
          </c:cat>
          <c:val>
            <c:numRef>
              <c:f>Sheet1!$B$5:$G$5</c:f>
              <c:numCache>
                <c:formatCode>General</c:formatCode>
                <c:ptCount val="6"/>
                <c:pt idx="0">
                  <c:v>6.0</c:v>
                </c:pt>
                <c:pt idx="1">
                  <c:v>8.5</c:v>
                </c:pt>
                <c:pt idx="2">
                  <c:v>17.5</c:v>
                </c:pt>
                <c:pt idx="3">
                  <c:v>12.0</c:v>
                </c:pt>
                <c:pt idx="4">
                  <c:v>6.0</c:v>
                </c:pt>
                <c:pt idx="5">
                  <c:v>4.0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Green</c:v>
                </c:pt>
              </c:strCache>
            </c:strRef>
          </c:tx>
          <c:spPr>
            <a:solidFill>
              <a:srgbClr val="00F900"/>
            </a:solidFill>
            <a:ln w="12700" cap="flat">
              <a:noFill/>
              <a:miter lim="400000"/>
            </a:ln>
            <a:effectLst/>
          </c:spPr>
          <c:cat>
            <c:strRef>
              <c:f>Sheet1!$B$1:$G$1</c:f>
              <c:strCache>
                <c:ptCount val="6"/>
                <c:pt idx="0">
                  <c:v>Pink/Orange</c:v>
                </c:pt>
                <c:pt idx="1">
                  <c:v>Pink/Green</c:v>
                </c:pt>
                <c:pt idx="2">
                  <c:v>Green/Purple</c:v>
                </c:pt>
                <c:pt idx="3">
                  <c:v>Yellow/Purple</c:v>
                </c:pt>
                <c:pt idx="4">
                  <c:v>Orange/Green</c:v>
                </c:pt>
                <c:pt idx="5">
                  <c:v>No Resistance</c:v>
                </c:pt>
              </c:strCache>
            </c:strRef>
          </c:cat>
          <c:val>
            <c:numRef>
              <c:f>Sheet1!$B$6:$G$6</c:f>
              <c:numCache>
                <c:formatCode>General</c:formatCode>
                <c:ptCount val="6"/>
                <c:pt idx="0">
                  <c:v>9.5</c:v>
                </c:pt>
                <c:pt idx="1">
                  <c:v>23.0</c:v>
                </c:pt>
                <c:pt idx="2">
                  <c:v>23.0</c:v>
                </c:pt>
                <c:pt idx="3">
                  <c:v>9.666667</c:v>
                </c:pt>
                <c:pt idx="4">
                  <c:v>23.5</c:v>
                </c:pt>
                <c:pt idx="5">
                  <c:v>3.0</c:v>
                </c:pt>
              </c:numCache>
            </c:numRef>
          </c:val>
        </c:ser>
        <c:dLbls/>
        <c:overlap val="-10"/>
        <c:axId val="377779896"/>
        <c:axId val="377783544"/>
      </c:barChart>
      <c:catAx>
        <c:axId val="377779896"/>
        <c:scaling>
          <c:orientation val="minMax"/>
        </c:scaling>
        <c:axPos val="b"/>
        <c:numFmt formatCode="General" sourceLinked="0"/>
        <c:majorTickMark val="none"/>
        <c:tickLblPos val="low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-2700000"/>
          <a:lstStyle/>
          <a:p>
            <a:pPr lvl="0">
              <a:defRPr sz="1800" b="0" i="0" u="none" strike="noStrike">
                <a:solidFill>
                  <a:srgbClr val="000000"/>
                </a:solidFill>
                <a:effectLst/>
                <a:latin typeface="Helvetica"/>
              </a:defRPr>
            </a:pPr>
            <a:endParaRPr lang="en-US"/>
          </a:p>
        </c:txPr>
        <c:crossAx val="377783544"/>
        <c:crosses val="autoZero"/>
        <c:auto val="1"/>
        <c:lblAlgn val="ctr"/>
        <c:lblOffset val="100"/>
        <c:noMultiLvlLbl val="1"/>
      </c:catAx>
      <c:valAx>
        <c:axId val="377783544"/>
        <c:scaling>
          <c:orientation val="minMax"/>
        </c:scaling>
        <c:axPos val="l"/>
        <c:majorGridlines>
          <c:spPr>
            <a:ln w="3175" cap="flat">
              <a:solidFill>
                <a:srgbClr val="B8B8B8"/>
              </a:solidFill>
              <a:prstDash val="solid"/>
              <a:miter lim="400000"/>
            </a:ln>
          </c:spPr>
        </c:majorGridlines>
        <c:numFmt formatCode="General" sourceLinked="0"/>
        <c:maj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 lvl="0">
              <a:defRPr sz="1000" b="0" i="0" u="none" strike="noStrike">
                <a:solidFill>
                  <a:srgbClr val="000000"/>
                </a:solidFill>
                <a:effectLst/>
                <a:latin typeface="Helvetica"/>
              </a:defRPr>
            </a:pPr>
            <a:endParaRPr lang="en-US"/>
          </a:p>
        </c:txPr>
        <c:crossAx val="377779896"/>
        <c:crosses val="autoZero"/>
        <c:crossBetween val="between"/>
        <c:majorUnit val="7.5"/>
        <c:minorUnit val="3.75"/>
      </c:valAx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808936"/>
          <c:y val="0.202294"/>
          <c:w val="0.191064"/>
          <c:h val="0.329162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/>
        <a:lstStyle/>
        <a:p>
          <a:pPr lvl="0">
            <a:defRPr sz="2200" b="0" i="0" u="none" strike="noStrike">
              <a:solidFill>
                <a:srgbClr val="000000"/>
              </a:solidFill>
              <a:effectLst/>
              <a:latin typeface="Helvetica"/>
            </a:defRPr>
          </a:pPr>
          <a:endParaRPr lang="en-U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/>
</c:chartSpace>
</file>

<file path=ppt/comments/comment1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 authorId="0" dt="2015-11-10T17:50:19.718" idx="2">
    <p:pos x="106" y="106"/>
    <p:text>Can we put our names on this slide?  Just want to make sure we get proper credit for our work!</p:text>
  </p:cm>
</p:cmLst>
</file>

<file path=ppt/comments/comment2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 authorId="0" dt="2015-11-10T17:52:15.967" idx="3">
    <p:pos x="10" y="10"/>
    <p:text>Do we want to include this slide?  Is it linked to the graphs file you sent?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63345606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1pPr>
    <a:lvl2pPr indent="228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2pPr>
    <a:lvl3pPr indent="457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3pPr>
    <a:lvl4pPr indent="685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4pPr>
    <a:lvl5pPr indent="9144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5pPr>
    <a:lvl6pPr indent="11430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6pPr>
    <a:lvl7pPr indent="1371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7pPr>
    <a:lvl8pPr indent="1600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8pPr>
    <a:lvl9pPr indent="1828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Moved the </a:t>
            </a:r>
            <a:r>
              <a:rPr lang="en-US" smtClean="0"/>
              <a:t>text box</a:t>
            </a:r>
            <a:r>
              <a:rPr lang="en-US" baseline="0" smtClean="0"/>
              <a:t> a bit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96859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Moved the text box</a:t>
            </a:r>
            <a:r>
              <a:rPr lang="en-US" baseline="0" dirty="0" smtClean="0"/>
              <a:t> a little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835647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Moved some text and photos</a:t>
            </a:r>
            <a:r>
              <a:rPr lang="en-US" baseline="0" dirty="0" smtClean="0"/>
              <a:t> a little, edited “person 3” a little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82797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9" name="Shape 9"/>
          <p:cNvSpPr>
            <a:spLocks noGrp="1"/>
          </p:cNvSpPr>
          <p:nvPr>
            <p:ph type="body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Body Level One</a:t>
            </a:r>
          </a:p>
          <a:p>
            <a:pPr lvl="1">
              <a:defRPr sz="1800"/>
            </a:pPr>
            <a:r>
              <a:rPr sz="3600"/>
              <a:t>Body Level Two</a:t>
            </a:r>
          </a:p>
          <a:p>
            <a:pPr lvl="2">
              <a:defRPr sz="1800"/>
            </a:pPr>
            <a:r>
              <a:rPr sz="3600"/>
              <a:t>Body Level Three</a:t>
            </a:r>
          </a:p>
          <a:p>
            <a:pPr lvl="3">
              <a:defRPr sz="1800"/>
            </a:pPr>
            <a:r>
              <a:rPr sz="3600"/>
              <a:t>Body Level Four</a:t>
            </a:r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Body Level One</a:t>
            </a:r>
          </a:p>
          <a:p>
            <a:pPr lvl="1">
              <a:defRPr sz="1800"/>
            </a:pPr>
            <a:r>
              <a:rPr sz="3600"/>
              <a:t>Body Level Two</a:t>
            </a:r>
          </a:p>
          <a:p>
            <a:pPr lvl="2">
              <a:defRPr sz="1800"/>
            </a:pPr>
            <a:r>
              <a:rPr sz="3600"/>
              <a:t>Body Level Three</a:t>
            </a:r>
          </a:p>
          <a:p>
            <a:pPr lvl="3">
              <a:defRPr sz="1800"/>
            </a:pPr>
            <a:r>
              <a:rPr sz="3600"/>
              <a:t>Body Level Four</a:t>
            </a:r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3600"/>
              <a:t>Body Level One</a:t>
            </a:r>
          </a:p>
          <a:p>
            <a:pPr lvl="1">
              <a:defRPr sz="1800"/>
            </a:pPr>
            <a:r>
              <a:rPr sz="3600"/>
              <a:t>Body Level Two</a:t>
            </a:r>
          </a:p>
          <a:p>
            <a:pPr lvl="2">
              <a:defRPr sz="1800"/>
            </a:pPr>
            <a:r>
              <a:rPr sz="3600"/>
              <a:t>Body Level Three</a:t>
            </a:r>
          </a:p>
          <a:p>
            <a:pPr lvl="3">
              <a:defRPr sz="1800"/>
            </a:pPr>
            <a:r>
              <a:rPr sz="3600"/>
              <a:t>Body Level Four</a:t>
            </a:r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/>
  <p:txStyles>
    <p:titleStyle>
      <a:lvl1pPr algn="ctr" defTabSz="584200">
        <a:defRPr sz="8000"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8000"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8000"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8000"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8000"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8000"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8000"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8000"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8000">
          <a:latin typeface="+mn-lt"/>
          <a:ea typeface="+mn-ea"/>
          <a:cs typeface="+mn-cs"/>
          <a:sym typeface="Helvetica Light"/>
        </a:defRPr>
      </a:lvl9pPr>
    </p:titleStyle>
    <p:bodyStyle>
      <a:lvl1pPr marL="444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1pPr>
      <a:lvl2pPr marL="889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2pPr>
      <a:lvl3pPr marL="1333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3pPr>
      <a:lvl4pPr marL="1778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4pPr>
      <a:lvl5pPr marL="2222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5pPr>
      <a:lvl6pPr marL="2667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6pPr>
      <a:lvl7pPr marL="3111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7pPr>
      <a:lvl8pPr marL="3556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8pPr>
      <a:lvl9pPr marL="4000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comments" Target="../comments/commen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chart" Target="../charts/chart1.xml"/><Relationship Id="rId3" Type="http://schemas.openxmlformats.org/officeDocument/2006/relationships/comments" Target="../comments/commen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/>
          </p:cNvSpPr>
          <p:nvPr>
            <p:ph type="title"/>
          </p:nvPr>
        </p:nvSpPr>
        <p:spPr>
          <a:xfrm>
            <a:off x="1320800" y="2133600"/>
            <a:ext cx="10464800" cy="3302000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514095">
              <a:defRPr sz="7040"/>
            </a:lvl1pPr>
          </a:lstStyle>
          <a:p>
            <a:pPr lvl="0">
              <a:defRPr sz="1800"/>
            </a:pPr>
            <a:r>
              <a:rPr sz="7040" dirty="0"/>
              <a:t>Tumor Heterogeneity and Chemotherapy  </a:t>
            </a:r>
            <a:r>
              <a:rPr sz="7040" dirty="0" smtClean="0"/>
              <a:t>Resistance</a:t>
            </a:r>
            <a:r>
              <a:rPr lang="en-US" sz="7040" dirty="0" smtClean="0"/>
              <a:t>: The Fault in Our Cells</a:t>
            </a:r>
            <a:endParaRPr sz="7040" dirty="0"/>
          </a:p>
        </p:txBody>
      </p:sp>
      <p:sp>
        <p:nvSpPr>
          <p:cNvPr id="35" name="Shape 35"/>
          <p:cNvSpPr>
            <a:spLocks noGrp="1"/>
          </p:cNvSpPr>
          <p:nvPr>
            <p:ph type="body" idx="1"/>
          </p:nvPr>
        </p:nvSpPr>
        <p:spPr>
          <a:xfrm>
            <a:off x="1270000" y="6959600"/>
            <a:ext cx="10464800" cy="11303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 dirty="0"/>
              <a:t>Koch </a:t>
            </a:r>
            <a:r>
              <a:rPr sz="3200" dirty="0" smtClean="0"/>
              <a:t>Institute</a:t>
            </a:r>
            <a:r>
              <a:rPr lang="en-US" sz="3200" dirty="0" smtClean="0"/>
              <a:t> for Integrative Cancer Research</a:t>
            </a:r>
            <a:endParaRPr sz="3200" dirty="0"/>
          </a:p>
          <a:p>
            <a:pPr lvl="0">
              <a:defRPr sz="1800"/>
            </a:pPr>
            <a:r>
              <a:rPr sz="3200" dirty="0"/>
              <a:t>MIT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/>
          </p:cNvSpPr>
          <p:nvPr>
            <p:ph type="title"/>
          </p:nvPr>
        </p:nvSpPr>
        <p:spPr>
          <a:xfrm>
            <a:off x="1244600" y="1905000"/>
            <a:ext cx="10464800" cy="5442248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 dirty="0"/>
              <a:t>Do you think all of the cancer cells in a tumor have the same mutations?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31622">
              <a:defRPr sz="7280"/>
            </a:lvl1pPr>
          </a:lstStyle>
          <a:p>
            <a:pPr lvl="0">
              <a:defRPr sz="1800"/>
            </a:pPr>
            <a:r>
              <a:rPr sz="7280"/>
              <a:t>Chemotherapy Resistance</a:t>
            </a:r>
          </a:p>
        </p:txBody>
      </p:sp>
      <p:sp>
        <p:nvSpPr>
          <p:cNvPr id="49" name="Shape 49"/>
          <p:cNvSpPr>
            <a:spLocks noGrp="1"/>
          </p:cNvSpPr>
          <p:nvPr>
            <p:ph type="body" idx="1"/>
          </p:nvPr>
        </p:nvSpPr>
        <p:spPr>
          <a:xfrm>
            <a:off x="6998789" y="2603500"/>
            <a:ext cx="5053511" cy="6286500"/>
          </a:xfrm>
          <a:prstGeom prst="rect">
            <a:avLst/>
          </a:prstGeom>
        </p:spPr>
        <p:txBody>
          <a:bodyPr/>
          <a:lstStyle>
            <a:lvl1pPr marL="0" indent="0">
              <a:buSzTx/>
              <a:buNone/>
              <a:defRPr sz="4300"/>
            </a:lvl1pPr>
          </a:lstStyle>
          <a:p>
            <a:pPr lvl="0">
              <a:defRPr sz="1800"/>
            </a:pPr>
            <a:r>
              <a:rPr sz="4300"/>
              <a:t>Different tumor cells will respond to chemotherapy in different ways</a:t>
            </a:r>
          </a:p>
        </p:txBody>
      </p:sp>
      <p:pic>
        <p:nvPicPr>
          <p:cNvPr id="50" name="image04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23272" y="2568540"/>
            <a:ext cx="5817597" cy="5248860"/>
          </a:xfrm>
          <a:prstGeom prst="rect">
            <a:avLst/>
          </a:prstGeom>
          <a:ln w="12700">
            <a:miter lim="400000"/>
          </a:ln>
        </p:spPr>
      </p:pic>
      <p:sp>
        <p:nvSpPr>
          <p:cNvPr id="51" name="Shape 51"/>
          <p:cNvSpPr/>
          <p:nvPr/>
        </p:nvSpPr>
        <p:spPr>
          <a:xfrm>
            <a:off x="382307" y="7947138"/>
            <a:ext cx="3401750" cy="12750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91424" tIns="91424" rIns="91424" bIns="91424">
            <a:spAutoFit/>
          </a:bodyPr>
          <a:lstStyle/>
          <a:p>
            <a:pPr lvl="0">
              <a:defRPr sz="1800"/>
            </a:pPr>
            <a:r>
              <a:rPr sz="3600"/>
              <a:t>Sensitive to therapy</a:t>
            </a:r>
          </a:p>
        </p:txBody>
      </p:sp>
      <p:sp>
        <p:nvSpPr>
          <p:cNvPr id="52" name="Shape 52"/>
          <p:cNvSpPr/>
          <p:nvPr/>
        </p:nvSpPr>
        <p:spPr>
          <a:xfrm>
            <a:off x="3898281" y="7947138"/>
            <a:ext cx="4037914" cy="12750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91424" tIns="91424" rIns="91424" bIns="91424">
            <a:spAutoFit/>
          </a:bodyPr>
          <a:lstStyle/>
          <a:p>
            <a:pPr lvl="0">
              <a:defRPr sz="1800"/>
            </a:pPr>
            <a:r>
              <a:rPr sz="3600"/>
              <a:t>Resistant to therapy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/>
          </p:cNvSpPr>
          <p:nvPr>
            <p:ph type="body" idx="1"/>
          </p:nvPr>
        </p:nvSpPr>
        <p:spPr>
          <a:xfrm>
            <a:off x="4499199" y="2603500"/>
            <a:ext cx="7553101" cy="62865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Different tumor cells will respond to chemotherapy in different ways</a:t>
            </a:r>
          </a:p>
          <a:p>
            <a:pPr lvl="0">
              <a:defRPr sz="1800"/>
            </a:pPr>
            <a:r>
              <a:rPr sz="3600"/>
              <a:t>Tumors have cells with many different mutations</a:t>
            </a:r>
          </a:p>
          <a:p>
            <a:pPr lvl="0">
              <a:defRPr sz="1800"/>
            </a:pPr>
            <a:r>
              <a:rPr sz="3600"/>
              <a:t>How does this affect the tumor’s response to therapy?</a:t>
            </a:r>
          </a:p>
        </p:txBody>
      </p:sp>
      <p:pic>
        <p:nvPicPr>
          <p:cNvPr id="55" name="image05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784821" y="2701033"/>
            <a:ext cx="2473412" cy="6091434"/>
          </a:xfrm>
          <a:prstGeom prst="rect">
            <a:avLst/>
          </a:prstGeom>
          <a:ln w="12700">
            <a:miter lim="400000"/>
          </a:ln>
        </p:spPr>
      </p:pic>
      <p:sp>
        <p:nvSpPr>
          <p:cNvPr id="56" name="Shape 56"/>
          <p:cNvSpPr/>
          <p:nvPr/>
        </p:nvSpPr>
        <p:spPr>
          <a:xfrm>
            <a:off x="431545" y="863600"/>
            <a:ext cx="12141709" cy="1320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8000"/>
            </a:lvl1pPr>
          </a:lstStyle>
          <a:p>
            <a:pPr lvl="0">
              <a:defRPr sz="1800"/>
            </a:pPr>
            <a:r>
              <a:rPr sz="8000"/>
              <a:t>Chemotherapy Resistance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Simulation Rules</a:t>
            </a:r>
          </a:p>
        </p:txBody>
      </p:sp>
      <p:sp>
        <p:nvSpPr>
          <p:cNvPr id="38" name="Shape 38"/>
          <p:cNvSpPr>
            <a:spLocks noGrp="1"/>
          </p:cNvSpPr>
          <p:nvPr>
            <p:ph type="body" idx="1"/>
          </p:nvPr>
        </p:nvSpPr>
        <p:spPr>
          <a:xfrm>
            <a:off x="952500" y="2256420"/>
            <a:ext cx="11099800" cy="7273032"/>
          </a:xfrm>
          <a:prstGeom prst="rect">
            <a:avLst/>
          </a:prstGeom>
        </p:spPr>
        <p:txBody>
          <a:bodyPr/>
          <a:lstStyle/>
          <a:p>
            <a:pPr marL="0" lvl="0" indent="0">
              <a:spcBef>
                <a:spcPts val="0"/>
              </a:spcBef>
              <a:buSzTx/>
              <a:buNone/>
              <a:defRPr sz="1800"/>
            </a:pPr>
            <a:r>
              <a:rPr sz="3600"/>
              <a:t>1. Put 10 of each color bead in your bag. </a:t>
            </a:r>
          </a:p>
          <a:p>
            <a:pPr marL="0" lvl="0" indent="0">
              <a:spcBef>
                <a:spcPts val="0"/>
              </a:spcBef>
              <a:buSzTx/>
              <a:buNone/>
              <a:defRPr sz="1800"/>
            </a:pPr>
            <a:r>
              <a:rPr sz="3600" b="1"/>
              <a:t>This is your tumor. </a:t>
            </a:r>
          </a:p>
          <a:p>
            <a:pPr marL="0" lvl="0" indent="0">
              <a:spcBef>
                <a:spcPts val="0"/>
              </a:spcBef>
              <a:buSzTx/>
              <a:buNone/>
              <a:defRPr sz="1800"/>
            </a:pPr>
            <a:endParaRPr sz="3600"/>
          </a:p>
          <a:p>
            <a:pPr marL="0" lvl="0" indent="0">
              <a:spcBef>
                <a:spcPts val="0"/>
              </a:spcBef>
              <a:buSzTx/>
              <a:buNone/>
              <a:defRPr sz="1800"/>
            </a:pPr>
            <a:r>
              <a:rPr sz="3600"/>
              <a:t>2. In each of 5 cups, put:</a:t>
            </a:r>
          </a:p>
          <a:p>
            <a:pPr marL="0" lvl="0" indent="0">
              <a:spcBef>
                <a:spcPts val="0"/>
              </a:spcBef>
              <a:buSzTx/>
              <a:buNone/>
              <a:defRPr sz="1800"/>
            </a:pPr>
            <a:endParaRPr sz="3600"/>
          </a:p>
          <a:p>
            <a:pPr marL="0" lvl="0" indent="0">
              <a:spcBef>
                <a:spcPts val="0"/>
              </a:spcBef>
              <a:buSzTx/>
              <a:buNone/>
              <a:defRPr sz="1800"/>
            </a:pPr>
            <a:endParaRPr sz="3600"/>
          </a:p>
          <a:p>
            <a:pPr marL="0" lvl="0" indent="0">
              <a:spcBef>
                <a:spcPts val="0"/>
              </a:spcBef>
              <a:buSzTx/>
              <a:buNone/>
              <a:defRPr sz="1800"/>
            </a:pPr>
            <a:endParaRPr sz="3600"/>
          </a:p>
          <a:p>
            <a:pPr marL="0" lvl="0" indent="0">
              <a:spcBef>
                <a:spcPts val="0"/>
              </a:spcBef>
              <a:buSzTx/>
              <a:buNone/>
              <a:defRPr sz="1800"/>
            </a:pPr>
            <a:endParaRPr sz="3600"/>
          </a:p>
          <a:p>
            <a:pPr marL="0" lvl="0" indent="0">
              <a:spcBef>
                <a:spcPts val="0"/>
              </a:spcBef>
              <a:buSzTx/>
              <a:buNone/>
              <a:defRPr sz="1800"/>
            </a:pPr>
            <a:endParaRPr sz="3600"/>
          </a:p>
          <a:p>
            <a:pPr marL="0" lvl="0" indent="0">
              <a:spcBef>
                <a:spcPts val="0"/>
              </a:spcBef>
              <a:buSzTx/>
              <a:buNone/>
              <a:defRPr sz="1800"/>
            </a:pPr>
            <a:endParaRPr sz="3600"/>
          </a:p>
          <a:p>
            <a:pPr marL="0" lvl="0" indent="0">
              <a:spcBef>
                <a:spcPts val="0"/>
              </a:spcBef>
              <a:buSzTx/>
              <a:buNone/>
              <a:defRPr sz="1800"/>
            </a:pPr>
            <a:endParaRPr sz="3600"/>
          </a:p>
          <a:p>
            <a:pPr marL="0" lvl="0" indent="0">
              <a:spcBef>
                <a:spcPts val="0"/>
              </a:spcBef>
              <a:buSzTx/>
              <a:buNone/>
              <a:defRPr sz="1800"/>
            </a:pPr>
            <a:r>
              <a:rPr sz="3600" b="1"/>
              <a:t>This represents division of the cancer cells</a:t>
            </a:r>
          </a:p>
        </p:txBody>
      </p:sp>
      <p:graphicFrame>
        <p:nvGraphicFramePr>
          <p:cNvPr id="39" name="Table 39"/>
          <p:cNvGraphicFramePr/>
          <p:nvPr/>
        </p:nvGraphicFramePr>
        <p:xfrm>
          <a:off x="1548605" y="4886885"/>
          <a:ext cx="4551200" cy="3614640"/>
        </p:xfrm>
        <a:graphic>
          <a:graphicData uri="http://schemas.openxmlformats.org/drawingml/2006/table">
            <a:tbl>
              <a:tblPr firstCol="1" bandRow="1">
                <a:tableStyleId>{4C3C2611-4C71-4FC5-86AE-919BDF0F9419}</a:tableStyleId>
              </a:tblPr>
              <a:tblGrid>
                <a:gridCol w="2228927"/>
                <a:gridCol w="2322273"/>
              </a:tblGrid>
              <a:tr h="722928">
                <a:tc>
                  <a:txBody>
                    <a:bodyPr/>
                    <a:lstStyle/>
                    <a:p>
                      <a:pPr lvl="0"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3600" b="1">
                          <a:solidFill>
                            <a:srgbClr val="FFFFFF"/>
                          </a:solidFill>
                        </a:rPr>
                        <a:t>Pink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3600"/>
                        <a:t>1 bead</a:t>
                      </a:r>
                    </a:p>
                  </a:txBody>
                  <a:tcPr marL="50800" marR="50800" marT="50800" marB="50800" anchor="ctr" horzOverflow="overflow"/>
                </a:tc>
              </a:tr>
              <a:tr h="722928">
                <a:tc>
                  <a:txBody>
                    <a:bodyPr/>
                    <a:lstStyle/>
                    <a:p>
                      <a:pPr lvl="0"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3600" b="1">
                          <a:solidFill>
                            <a:srgbClr val="FFFFFF"/>
                          </a:solidFill>
                        </a:rPr>
                        <a:t>Orange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3600"/>
                        <a:t>1 bead</a:t>
                      </a:r>
                    </a:p>
                  </a:txBody>
                  <a:tcPr marL="50800" marR="50800" marT="50800" marB="50800" anchor="ctr" horzOverflow="overflow"/>
                </a:tc>
              </a:tr>
              <a:tr h="722928">
                <a:tc>
                  <a:txBody>
                    <a:bodyPr/>
                    <a:lstStyle/>
                    <a:p>
                      <a:pPr lvl="0"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3600" b="1">
                          <a:solidFill>
                            <a:srgbClr val="FFFFFF"/>
                          </a:solidFill>
                        </a:rPr>
                        <a:t>Yellow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3600"/>
                        <a:t>2 beads</a:t>
                      </a:r>
                    </a:p>
                  </a:txBody>
                  <a:tcPr marL="50800" marR="50800" marT="50800" marB="50800" anchor="ctr" horzOverflow="overflow"/>
                </a:tc>
              </a:tr>
              <a:tr h="722928">
                <a:tc>
                  <a:txBody>
                    <a:bodyPr/>
                    <a:lstStyle/>
                    <a:p>
                      <a:pPr lvl="0"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3600" b="1">
                          <a:solidFill>
                            <a:srgbClr val="FFFFFF"/>
                          </a:solidFill>
                        </a:rPr>
                        <a:t>Purple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3600"/>
                        <a:t>2 beads</a:t>
                      </a:r>
                    </a:p>
                  </a:txBody>
                  <a:tcPr marL="50800" marR="50800" marT="50800" marB="50800" anchor="ctr" horzOverflow="overflow"/>
                </a:tc>
              </a:tr>
              <a:tr h="722928">
                <a:tc>
                  <a:txBody>
                    <a:bodyPr/>
                    <a:lstStyle/>
                    <a:p>
                      <a:pPr lvl="0"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3600" b="1">
                          <a:solidFill>
                            <a:srgbClr val="FFFFFF"/>
                          </a:solidFill>
                        </a:rPr>
                        <a:t>Green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3600"/>
                        <a:t>3 beads</a:t>
                      </a:r>
                    </a:p>
                  </a:txBody>
                  <a:tcPr marL="50800" marR="50800" marT="50800" marB="50800" anchor="ctr" horzOverflow="overflow"/>
                </a:tc>
              </a:tr>
            </a:tbl>
          </a:graphicData>
        </a:graphic>
      </p:graphicFrame>
      <p:pic>
        <p:nvPicPr>
          <p:cNvPr id="40" name="image0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536471" y="2362623"/>
            <a:ext cx="1257301" cy="1931950"/>
          </a:xfrm>
          <a:prstGeom prst="rect">
            <a:avLst/>
          </a:prstGeom>
          <a:ln w="12700">
            <a:miter lim="400000"/>
          </a:ln>
        </p:spPr>
      </p:pic>
      <p:sp>
        <p:nvSpPr>
          <p:cNvPr id="41" name="Shape 41"/>
          <p:cNvSpPr/>
          <p:nvPr/>
        </p:nvSpPr>
        <p:spPr>
          <a:xfrm>
            <a:off x="11061882" y="3150548"/>
            <a:ext cx="523801" cy="356100"/>
          </a:xfrm>
          <a:prstGeom prst="rightArrow">
            <a:avLst>
              <a:gd name="adj1" fmla="val 50000"/>
              <a:gd name="adj2" fmla="val 50000"/>
            </a:avLst>
          </a:prstGeom>
          <a:solidFill/>
          <a:ln w="19050">
            <a:solidFill/>
            <a:round/>
          </a:ln>
        </p:spPr>
        <p:txBody>
          <a:bodyPr lIns="45719" rIns="45719" anchor="ctr"/>
          <a:lstStyle/>
          <a:p>
            <a:pPr lvl="0" algn="l" defTabSz="914400">
              <a:defRPr sz="140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42" name="image01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 rot="5400000">
            <a:off x="9083218" y="2651110"/>
            <a:ext cx="2384757" cy="1354976"/>
          </a:xfrm>
          <a:prstGeom prst="rect">
            <a:avLst/>
          </a:prstGeom>
          <a:ln w="12700">
            <a:miter lim="400000"/>
          </a:ln>
        </p:spPr>
      </p:pic>
      <p:pic>
        <p:nvPicPr>
          <p:cNvPr id="43" name="image00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798121" y="5438693"/>
            <a:ext cx="1758212" cy="2600173"/>
          </a:xfrm>
          <a:prstGeom prst="rect">
            <a:avLst/>
          </a:prstGeom>
          <a:ln w="12700">
            <a:miter lim="400000"/>
          </a:ln>
        </p:spPr>
      </p:pic>
      <p:sp>
        <p:nvSpPr>
          <p:cNvPr id="44" name="Shape 44"/>
          <p:cNvSpPr/>
          <p:nvPr/>
        </p:nvSpPr>
        <p:spPr>
          <a:xfrm>
            <a:off x="10195956" y="6560729"/>
            <a:ext cx="523801" cy="356100"/>
          </a:xfrm>
          <a:prstGeom prst="rightArrow">
            <a:avLst>
              <a:gd name="adj1" fmla="val 50000"/>
              <a:gd name="adj2" fmla="val 50000"/>
            </a:avLst>
          </a:prstGeom>
          <a:solidFill/>
          <a:ln w="19050">
            <a:solidFill/>
            <a:round/>
          </a:ln>
        </p:spPr>
        <p:txBody>
          <a:bodyPr lIns="45719" rIns="45719" anchor="ctr"/>
          <a:lstStyle/>
          <a:p>
            <a:pPr lvl="0" algn="l" defTabSz="914400">
              <a:defRPr sz="140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45" name="image03.png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8860292" y="5685586"/>
            <a:ext cx="1257301" cy="2106387"/>
          </a:xfrm>
          <a:prstGeom prst="rect">
            <a:avLst/>
          </a:prstGeom>
          <a:ln w="12700">
            <a:miter lim="400000"/>
          </a:ln>
        </p:spPr>
      </p:pic>
      <p:sp>
        <p:nvSpPr>
          <p:cNvPr id="46" name="Shape 46"/>
          <p:cNvSpPr/>
          <p:nvPr/>
        </p:nvSpPr>
        <p:spPr>
          <a:xfrm>
            <a:off x="7752669" y="6437686"/>
            <a:ext cx="780901" cy="6021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91424" tIns="91424" rIns="91424" bIns="91424">
            <a:spAutoFit/>
          </a:bodyPr>
          <a:lstStyle>
            <a:lvl1pPr algn="l" defTabSz="914400">
              <a:defRPr sz="3000"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/>
            </a:pPr>
            <a:r>
              <a:rPr sz="3000"/>
              <a:t>5 X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Simulation Rules</a:t>
            </a:r>
          </a:p>
        </p:txBody>
      </p:sp>
      <p:sp>
        <p:nvSpPr>
          <p:cNvPr id="59" name="Shape 59"/>
          <p:cNvSpPr>
            <a:spLocks noGrp="1"/>
          </p:cNvSpPr>
          <p:nvPr>
            <p:ph type="body" idx="1"/>
          </p:nvPr>
        </p:nvSpPr>
        <p:spPr>
          <a:xfrm>
            <a:off x="267744" y="2603500"/>
            <a:ext cx="9816047" cy="6862829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lvl="0">
              <a:defRPr sz="1800"/>
            </a:pPr>
            <a:r>
              <a:rPr sz="3600" dirty="0"/>
              <a:t>Person 1 = </a:t>
            </a:r>
            <a:r>
              <a:rPr sz="3600" b="1" dirty="0"/>
              <a:t>Chemotherapy</a:t>
            </a:r>
            <a:r>
              <a:rPr sz="3600" dirty="0"/>
              <a:t>: kill cells by taking them out of the bag one-by-one</a:t>
            </a:r>
          </a:p>
          <a:p>
            <a:pPr lvl="0">
              <a:defRPr sz="1800"/>
            </a:pPr>
            <a:r>
              <a:rPr sz="3600" dirty="0"/>
              <a:t>Person 2 = </a:t>
            </a:r>
            <a:r>
              <a:rPr sz="3600" b="1" dirty="0"/>
              <a:t>Cancer cell division</a:t>
            </a:r>
            <a:r>
              <a:rPr sz="3600" dirty="0"/>
              <a:t>: Every 30 seconds, add one cup of cells</a:t>
            </a:r>
          </a:p>
          <a:p>
            <a:pPr lvl="0">
              <a:defRPr sz="1800"/>
            </a:pPr>
            <a:r>
              <a:rPr sz="3600" dirty="0"/>
              <a:t>Person 3 = </a:t>
            </a:r>
            <a:r>
              <a:rPr sz="3600" b="1" dirty="0"/>
              <a:t>Chemo resistance</a:t>
            </a:r>
            <a:r>
              <a:rPr sz="3600" dirty="0"/>
              <a:t>: When 3 </a:t>
            </a:r>
            <a:r>
              <a:rPr sz="3600" dirty="0" smtClean="0"/>
              <a:t>of </a:t>
            </a:r>
            <a:r>
              <a:rPr sz="3600" dirty="0"/>
              <a:t>your resistant cells have been killed, put 2 back in the bag</a:t>
            </a:r>
            <a:br>
              <a:rPr sz="3600" dirty="0"/>
            </a:br>
            <a:endParaRPr lang="en-US" sz="3600" dirty="0" smtClean="0"/>
          </a:p>
          <a:p>
            <a:pPr lvl="0">
              <a:defRPr sz="1800"/>
            </a:pPr>
            <a:r>
              <a:rPr sz="3600" b="1" dirty="0" smtClean="0"/>
              <a:t>Look </a:t>
            </a:r>
            <a:r>
              <a:rPr sz="3600" b="1" dirty="0"/>
              <a:t>at your instructions to see which cells are resistant for your group</a:t>
            </a:r>
          </a:p>
        </p:txBody>
      </p:sp>
      <p:pic>
        <p:nvPicPr>
          <p:cNvPr id="60" name="image07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845800" y="1676400"/>
            <a:ext cx="1415131" cy="2089424"/>
          </a:xfrm>
          <a:prstGeom prst="rect">
            <a:avLst/>
          </a:prstGeom>
          <a:ln w="12700">
            <a:miter lim="400000"/>
          </a:ln>
        </p:spPr>
      </p:pic>
      <p:pic>
        <p:nvPicPr>
          <p:cNvPr id="61" name="image06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845800" y="5715000"/>
            <a:ext cx="1674199" cy="1884389"/>
          </a:xfrm>
          <a:prstGeom prst="rect">
            <a:avLst/>
          </a:prstGeom>
          <a:ln w="12700">
            <a:miter lim="400000"/>
          </a:ln>
        </p:spPr>
      </p:pic>
      <p:pic>
        <p:nvPicPr>
          <p:cNvPr id="62" name="image08.png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0845800" y="3810000"/>
            <a:ext cx="1674199" cy="193015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Simulation Results</a:t>
            </a:r>
          </a:p>
        </p:txBody>
      </p:sp>
      <p:graphicFrame>
        <p:nvGraphicFramePr>
          <p:cNvPr id="65" name="Chart 65"/>
          <p:cNvGraphicFramePr/>
          <p:nvPr/>
        </p:nvGraphicFramePr>
        <p:xfrm>
          <a:off x="1850409" y="3146220"/>
          <a:ext cx="9303982" cy="5213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236</Words>
  <Application>Microsoft Macintosh PowerPoint</Application>
  <PresentationFormat>Custom</PresentationFormat>
  <Paragraphs>45</Paragraphs>
  <Slides>7</Slides>
  <Notes>3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White</vt:lpstr>
      <vt:lpstr>Tumor Heterogeneity and Chemotherapy  Resistance: The Fault in Our Cells</vt:lpstr>
      <vt:lpstr>Do you think all of the cancer cells in a tumor have the same mutations?</vt:lpstr>
      <vt:lpstr>Chemotherapy Resistance</vt:lpstr>
      <vt:lpstr>Slide 4</vt:lpstr>
      <vt:lpstr>Simulation Rules</vt:lpstr>
      <vt:lpstr>Simulation Rules</vt:lpstr>
      <vt:lpstr>Simulation Results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Tumor Heterogeneity and Chemotherapy  Resistance: The Fault in Our Cells</dc:title>
  <dc:creator>Leeson</dc:creator>
  <cp:lastModifiedBy>Janice Hall</cp:lastModifiedBy>
  <cp:revision>3</cp:revision>
  <dcterms:created xsi:type="dcterms:W3CDTF">2015-12-14T15:10:51Z</dcterms:created>
  <dcterms:modified xsi:type="dcterms:W3CDTF">2015-12-14T15:12:13Z</dcterms:modified>
</cp:coreProperties>
</file>