
<file path=[Content_Types].xml><?xml version="1.0" encoding="utf-8"?>
<Types xmlns="http://schemas.openxmlformats.org/package/2006/content-types"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  <p:sldMasterId id="2147483660" r:id="rId2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16" y="-15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EF18-B781-4B3A-AB5D-5EC67A51232F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6E66-E714-44F8-8461-3F40ED0F7D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210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EF18-B781-4B3A-AB5D-5EC67A51232F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6E66-E714-44F8-8461-3F40ED0F7D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6049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EF18-B781-4B3A-AB5D-5EC67A51232F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6E66-E714-44F8-8461-3F40ED0F7D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4547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3E64D-18D6-4865-8E49-C9956B1DBA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ACF6D-EAFC-4F28-AC43-504D460A3F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18799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3E64D-18D6-4865-8E49-C9956B1DBA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ACF6D-EAFC-4F28-AC43-504D460A3F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35957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3E64D-18D6-4865-8E49-C9956B1DBA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ACF6D-EAFC-4F28-AC43-504D460A3F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92535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3E64D-18D6-4865-8E49-C9956B1DBA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ACF6D-EAFC-4F28-AC43-504D460A3F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3365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3E64D-18D6-4865-8E49-C9956B1DBA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ACF6D-EAFC-4F28-AC43-504D460A3F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259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3E64D-18D6-4865-8E49-C9956B1DBA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ACF6D-EAFC-4F28-AC43-504D460A3F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608120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3E64D-18D6-4865-8E49-C9956B1DBA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ACF6D-EAFC-4F28-AC43-504D460A3F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382556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3E64D-18D6-4865-8E49-C9956B1DBA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ACF6D-EAFC-4F28-AC43-504D460A3F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7932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EF18-B781-4B3A-AB5D-5EC67A51232F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6E66-E714-44F8-8461-3F40ED0F7D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5152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3E64D-18D6-4865-8E49-C9956B1DBA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ACF6D-EAFC-4F28-AC43-504D460A3F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1428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3E64D-18D6-4865-8E49-C9956B1DBA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ACF6D-EAFC-4F28-AC43-504D460A3F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686519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3E64D-18D6-4865-8E49-C9956B1DBA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ACF6D-EAFC-4F28-AC43-504D460A3F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0187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EF18-B781-4B3A-AB5D-5EC67A51232F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6E66-E714-44F8-8461-3F40ED0F7D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87393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EF18-B781-4B3A-AB5D-5EC67A51232F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6E66-E714-44F8-8461-3F40ED0F7D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89675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EF18-B781-4B3A-AB5D-5EC67A51232F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6E66-E714-44F8-8461-3F40ED0F7D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0727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EF18-B781-4B3A-AB5D-5EC67A51232F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6E66-E714-44F8-8461-3F40ED0F7D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7417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EF18-B781-4B3A-AB5D-5EC67A51232F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6E66-E714-44F8-8461-3F40ED0F7D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0474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EF18-B781-4B3A-AB5D-5EC67A51232F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6E66-E714-44F8-8461-3F40ED0F7D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9493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EF18-B781-4B3A-AB5D-5EC67A51232F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06E66-E714-44F8-8461-3F40ED0F7D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2238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0EF18-B781-4B3A-AB5D-5EC67A51232F}" type="datetimeFigureOut">
              <a:rPr lang="en-US" smtClean="0"/>
              <a:pPr/>
              <a:t>9/25/13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06E66-E714-44F8-8461-3F40ED0F7D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60378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3E64D-18D6-4865-8E49-C9956B1DBA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ACF6D-EAFC-4F28-AC43-504D460A3F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1076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1.jpeg"/><Relationship Id="rId5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1.jpeg"/><Relationship Id="rId5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9713" y="282575"/>
            <a:ext cx="8662987" cy="629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5103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314" y="1442130"/>
            <a:ext cx="7380286" cy="536269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6" name="5 CuadroTexto"/>
              <p:cNvSpPr txBox="1"/>
              <p:nvPr/>
            </p:nvSpPr>
            <p:spPr>
              <a:xfrm>
                <a:off x="4851400" y="787400"/>
                <a:ext cx="4267200" cy="97661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s-E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𝑵</m:t>
                          </m:r>
                        </m:e>
                      </m:d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𝑵</m:t>
                                </m:r>
                              </m:e>
                              <m:e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𝒊𝒇</m:t>
                                </m:r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  <m: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≤</m:t>
                                </m:r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𝑵</m:t>
                                </m:r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≤</m:t>
                                </m:r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𝟐𝟎</m:t>
                                </m:r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b="1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𝑵</m:t>
                                    </m:r>
                                    <m:r>
                                      <a:rPr lang="en-US" b="1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𝟐𝟎</m:t>
                                    </m:r>
                                  </m:num>
                                  <m:den>
                                    <m:r>
                                      <a:rPr lang="en-US" b="1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𝒊𝒇</m:t>
                                </m:r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𝟐𝟎</m:t>
                                </m:r>
                                <m: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&lt;</m:t>
                                </m:r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𝑵</m:t>
                                </m:r>
                                <m: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≤</m:t>
                                </m:r>
                                <m: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𝟔𝟎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6" name="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1400" y="787400"/>
                <a:ext cx="4267200" cy="97661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Arco"/>
          <p:cNvSpPr/>
          <p:nvPr/>
        </p:nvSpPr>
        <p:spPr>
          <a:xfrm>
            <a:off x="3475704" y="1298114"/>
            <a:ext cx="1600200" cy="454486"/>
          </a:xfrm>
          <a:prstGeom prst="arc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  <a:scene3d>
            <a:camera prst="orthographicFront">
              <a:rot lat="1080000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4" name="3 Conector recto de flecha"/>
          <p:cNvCxnSpPr/>
          <p:nvPr/>
        </p:nvCxnSpPr>
        <p:spPr>
          <a:xfrm>
            <a:off x="2286000" y="2209800"/>
            <a:ext cx="5334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914400" y="1752600"/>
            <a:ext cx="1638300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Turning point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2011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313" y="1445086"/>
            <a:ext cx="7380287" cy="53597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4" name="3 CuadroTexto"/>
              <p:cNvSpPr txBox="1"/>
              <p:nvPr/>
            </p:nvSpPr>
            <p:spPr>
              <a:xfrm>
                <a:off x="4201884" y="554316"/>
                <a:ext cx="4953000" cy="101322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s-E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𝑵</m:t>
                          </m:r>
                        </m:e>
                      </m:d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𝑵</m:t>
                                </m:r>
                              </m:e>
                              <m:e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𝒊𝒇</m:t>
                                </m:r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  <m: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≤</m:t>
                                </m:r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𝑵</m:t>
                                </m:r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≤</m:t>
                                </m:r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𝟐𝟎</m:t>
                                </m:r>
                                <m:d>
                                  <m:dPr>
                                    <m:ctrlPr>
                                      <a:rPr lang="en-US" b="1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en-US" b="1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b="1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sSup>
                                          <m:sSupPr>
                                            <m:ctrlPr>
                                              <a:rPr lang="en-US" b="1" i="1">
                                                <a:solidFill>
                                                  <a:prstClr val="black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d>
                                              <m:dPr>
                                                <m:ctrlPr>
                                                  <a:rPr lang="en-US" b="1" i="1">
                                                    <a:solidFill>
                                                      <a:prstClr val="black"/>
                                                    </a:solidFill>
                                                    <a:latin typeface="Cambria Math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b="1" i="1">
                                                    <a:solidFill>
                                                      <a:prstClr val="black"/>
                                                    </a:solidFill>
                                                    <a:latin typeface="Cambria Math"/>
                                                  </a:rPr>
                                                  <m:t>𝑵</m:t>
                                                </m:r>
                                                <m:r>
                                                  <a:rPr lang="en-US" b="1" i="1">
                                                    <a:solidFill>
                                                      <a:prstClr val="black"/>
                                                    </a:solidFill>
                                                    <a:latin typeface="Cambria Math"/>
                                                  </a:rPr>
                                                  <m:t>−</m:t>
                                                </m:r>
                                                <m:r>
                                                  <a:rPr lang="en-US" b="1" i="1">
                                                    <a:solidFill>
                                                      <a:prstClr val="black"/>
                                                    </a:solidFill>
                                                    <a:latin typeface="Cambria Math"/>
                                                  </a:rPr>
                                                  <m:t>𝟐𝟎</m:t>
                                                </m:r>
                                              </m:e>
                                            </m:d>
                                          </m:e>
                                          <m:sup>
                                            <m:r>
                                              <a:rPr lang="en-US" b="1" i="1">
                                                <a:solidFill>
                                                  <a:prstClr val="black"/>
                                                </a:solidFill>
                                                <a:latin typeface="Cambria Math"/>
                                              </a:rPr>
                                              <m:t>𝟐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r>
                                          <a:rPr lang="en-US" b="1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𝟏𝟔𝟎𝟎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e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𝒊𝒇</m:t>
                                </m:r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𝟐𝟎</m:t>
                                </m:r>
                                <m: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&lt;</m:t>
                                </m:r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𝑵</m:t>
                                </m:r>
                                <m: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≤</m:t>
                                </m:r>
                                <m: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𝟔𝟎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1884" y="554316"/>
                <a:ext cx="4953000" cy="101322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Arco"/>
          <p:cNvSpPr/>
          <p:nvPr/>
        </p:nvSpPr>
        <p:spPr>
          <a:xfrm>
            <a:off x="3657600" y="1298114"/>
            <a:ext cx="762000" cy="454486"/>
          </a:xfrm>
          <a:prstGeom prst="arc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  <a:scene3d>
            <a:camera prst="orthographicFront">
              <a:rot lat="1080000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909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313" y="1445086"/>
            <a:ext cx="7380287" cy="53597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Estrella de 5 puntas"/>
          <p:cNvSpPr/>
          <p:nvPr/>
        </p:nvSpPr>
        <p:spPr>
          <a:xfrm>
            <a:off x="2681748" y="2514600"/>
            <a:ext cx="457200" cy="38100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054154" y="990600"/>
            <a:ext cx="2861245" cy="120032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Aggregated Level</a:t>
            </a:r>
          </a:p>
          <a:p>
            <a:r>
              <a:rPr lang="en-US" b="1" dirty="0">
                <a:solidFill>
                  <a:prstClr val="black"/>
                </a:solidFill>
              </a:rPr>
              <a:t>Total number of cows: </a:t>
            </a:r>
            <a:r>
              <a:rPr lang="en-US" dirty="0">
                <a:solidFill>
                  <a:prstClr val="black"/>
                </a:solidFill>
              </a:rPr>
              <a:t>20</a:t>
            </a:r>
          </a:p>
          <a:p>
            <a:r>
              <a:rPr lang="en-US" b="1" dirty="0">
                <a:solidFill>
                  <a:prstClr val="black"/>
                </a:solidFill>
              </a:rPr>
              <a:t>Total milk production: </a:t>
            </a:r>
            <a:r>
              <a:rPr lang="en-US" dirty="0">
                <a:solidFill>
                  <a:prstClr val="black"/>
                </a:solidFill>
              </a:rPr>
              <a:t>20 units</a:t>
            </a: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9032" t="34313" r="9033"/>
          <a:stretch/>
        </p:blipFill>
        <p:spPr>
          <a:xfrm>
            <a:off x="6066854" y="1905000"/>
            <a:ext cx="2848545" cy="146230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8 CuadroTexto"/>
          <p:cNvSpPr txBox="1"/>
          <p:nvPr/>
        </p:nvSpPr>
        <p:spPr>
          <a:xfrm>
            <a:off x="6054154" y="3482876"/>
            <a:ext cx="2861245" cy="23083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Farmer Level</a:t>
            </a:r>
          </a:p>
          <a:p>
            <a:r>
              <a:rPr lang="en-US" b="1" dirty="0">
                <a:solidFill>
                  <a:prstClr val="black"/>
                </a:solidFill>
              </a:rPr>
              <a:t>All farmers:</a:t>
            </a:r>
          </a:p>
          <a:p>
            <a:r>
              <a:rPr lang="en-US" b="1" dirty="0">
                <a:solidFill>
                  <a:prstClr val="black"/>
                </a:solidFill>
              </a:rPr>
              <a:t>Number of cows:</a:t>
            </a:r>
            <a:r>
              <a:rPr lang="en-US" dirty="0">
                <a:solidFill>
                  <a:prstClr val="black"/>
                </a:solidFill>
              </a:rPr>
              <a:t> 2</a:t>
            </a:r>
          </a:p>
          <a:p>
            <a:r>
              <a:rPr lang="en-US" b="1" dirty="0">
                <a:solidFill>
                  <a:prstClr val="black"/>
                </a:solidFill>
              </a:rPr>
              <a:t>Milk production: </a:t>
            </a:r>
            <a:r>
              <a:rPr lang="en-US" dirty="0">
                <a:solidFill>
                  <a:prstClr val="black"/>
                </a:solidFill>
              </a:rPr>
              <a:t>2 units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1230" r="91452" b="79475"/>
          <a:stretch/>
        </p:blipFill>
        <p:spPr>
          <a:xfrm>
            <a:off x="7492453" y="4749248"/>
            <a:ext cx="674984" cy="971261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20732" r="91452" b="59972"/>
          <a:stretch/>
        </p:blipFill>
        <p:spPr>
          <a:xfrm>
            <a:off x="8149702" y="4749247"/>
            <a:ext cx="674984" cy="971261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29328" t="81061" r="56508"/>
          <a:stretch/>
        </p:blipFill>
        <p:spPr>
          <a:xfrm>
            <a:off x="6144509" y="4749248"/>
            <a:ext cx="1139449" cy="971261"/>
          </a:xfrm>
          <a:prstGeom prst="rect">
            <a:avLst/>
          </a:prstGeom>
        </p:spPr>
      </p:pic>
      <p:cxnSp>
        <p:nvCxnSpPr>
          <p:cNvPr id="15" name="14 Conector recto de flecha"/>
          <p:cNvCxnSpPr/>
          <p:nvPr/>
        </p:nvCxnSpPr>
        <p:spPr>
          <a:xfrm flipV="1">
            <a:off x="3352800" y="1219201"/>
            <a:ext cx="2590800" cy="129539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3352800" y="2895600"/>
            <a:ext cx="2590800" cy="762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180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313" y="1445086"/>
            <a:ext cx="7380287" cy="53597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Estrella de 5 puntas"/>
          <p:cNvSpPr/>
          <p:nvPr/>
        </p:nvSpPr>
        <p:spPr>
          <a:xfrm>
            <a:off x="2881086" y="2532744"/>
            <a:ext cx="457200" cy="38100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141238" y="624114"/>
            <a:ext cx="2861245" cy="120032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Aggregated Level</a:t>
            </a:r>
          </a:p>
          <a:p>
            <a:r>
              <a:rPr lang="en-US" b="1" dirty="0">
                <a:solidFill>
                  <a:prstClr val="black"/>
                </a:solidFill>
              </a:rPr>
              <a:t>Total number of cows: </a:t>
            </a:r>
            <a:r>
              <a:rPr lang="en-US" dirty="0">
                <a:solidFill>
                  <a:prstClr val="black"/>
                </a:solidFill>
              </a:rPr>
              <a:t>21</a:t>
            </a:r>
          </a:p>
          <a:p>
            <a:r>
              <a:rPr lang="en-US" b="1" dirty="0">
                <a:solidFill>
                  <a:prstClr val="black"/>
                </a:solidFill>
              </a:rPr>
              <a:t>Total milk production: </a:t>
            </a:r>
            <a:r>
              <a:rPr lang="en-US" dirty="0">
                <a:solidFill>
                  <a:prstClr val="black"/>
                </a:solidFill>
              </a:rPr>
              <a:t>19.99 units</a:t>
            </a: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9032" t="34313" r="9033"/>
          <a:stretch/>
        </p:blipFill>
        <p:spPr>
          <a:xfrm>
            <a:off x="6153938" y="1538514"/>
            <a:ext cx="2848545" cy="146230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8 CuadroTexto"/>
          <p:cNvSpPr txBox="1"/>
          <p:nvPr/>
        </p:nvSpPr>
        <p:spPr>
          <a:xfrm>
            <a:off x="6141238" y="3116390"/>
            <a:ext cx="2861245" cy="369331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Farmer Level</a:t>
            </a:r>
          </a:p>
          <a:p>
            <a:r>
              <a:rPr lang="en-US" b="1" dirty="0">
                <a:solidFill>
                  <a:prstClr val="black"/>
                </a:solidFill>
              </a:rPr>
              <a:t>Farmer 1:</a:t>
            </a:r>
          </a:p>
          <a:p>
            <a:r>
              <a:rPr lang="en-US" b="1" dirty="0">
                <a:solidFill>
                  <a:prstClr val="black"/>
                </a:solidFill>
              </a:rPr>
              <a:t>Number of cows:</a:t>
            </a:r>
            <a:r>
              <a:rPr lang="en-US" dirty="0">
                <a:solidFill>
                  <a:prstClr val="black"/>
                </a:solidFill>
              </a:rPr>
              <a:t> 3</a:t>
            </a:r>
          </a:p>
          <a:p>
            <a:r>
              <a:rPr lang="en-US" b="1" dirty="0">
                <a:solidFill>
                  <a:prstClr val="black"/>
                </a:solidFill>
              </a:rPr>
              <a:t>Milk production: </a:t>
            </a:r>
            <a:r>
              <a:rPr lang="en-US" dirty="0">
                <a:solidFill>
                  <a:prstClr val="black"/>
                </a:solidFill>
              </a:rPr>
              <a:t>2.86 units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b="1" dirty="0">
                <a:solidFill>
                  <a:prstClr val="black"/>
                </a:solidFill>
              </a:rPr>
              <a:t>All other farmers:</a:t>
            </a:r>
          </a:p>
          <a:p>
            <a:r>
              <a:rPr lang="en-US" b="1" dirty="0">
                <a:solidFill>
                  <a:prstClr val="black"/>
                </a:solidFill>
              </a:rPr>
              <a:t>Number of cows: </a:t>
            </a:r>
            <a:r>
              <a:rPr lang="en-US" dirty="0">
                <a:solidFill>
                  <a:prstClr val="black"/>
                </a:solidFill>
              </a:rPr>
              <a:t>2</a:t>
            </a:r>
          </a:p>
          <a:p>
            <a:r>
              <a:rPr lang="en-US" b="1" dirty="0">
                <a:solidFill>
                  <a:prstClr val="black"/>
                </a:solidFill>
              </a:rPr>
              <a:t>Milk production:</a:t>
            </a:r>
            <a:r>
              <a:rPr lang="en-US" dirty="0">
                <a:solidFill>
                  <a:prstClr val="black"/>
                </a:solidFill>
              </a:rPr>
              <a:t> 1.90 units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1230" r="91452" b="79475"/>
          <a:stretch/>
        </p:blipFill>
        <p:spPr>
          <a:xfrm>
            <a:off x="7737881" y="5943601"/>
            <a:ext cx="490515" cy="705822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20732" r="91452" b="59972"/>
          <a:stretch/>
        </p:blipFill>
        <p:spPr>
          <a:xfrm>
            <a:off x="8196285" y="5943600"/>
            <a:ext cx="490515" cy="705822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29328" t="81061" r="56508"/>
          <a:stretch/>
        </p:blipFill>
        <p:spPr>
          <a:xfrm>
            <a:off x="6400800" y="5943600"/>
            <a:ext cx="828046" cy="705823"/>
          </a:xfrm>
          <a:prstGeom prst="rect">
            <a:avLst/>
          </a:prstGeom>
        </p:spPr>
      </p:pic>
      <p:cxnSp>
        <p:nvCxnSpPr>
          <p:cNvPr id="15" name="14 Conector recto de flecha"/>
          <p:cNvCxnSpPr/>
          <p:nvPr/>
        </p:nvCxnSpPr>
        <p:spPr>
          <a:xfrm flipV="1">
            <a:off x="3352800" y="1219202"/>
            <a:ext cx="2590800" cy="131354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3352800" y="2895600"/>
            <a:ext cx="2590800" cy="762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13 Imagen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8891" t="67969" r="72657" b="13092"/>
          <a:stretch/>
        </p:blipFill>
        <p:spPr>
          <a:xfrm>
            <a:off x="6260232" y="4343400"/>
            <a:ext cx="1078702" cy="705821"/>
          </a:xfrm>
          <a:prstGeom prst="rect">
            <a:avLst/>
          </a:prstGeom>
        </p:spPr>
      </p:pic>
      <p:pic>
        <p:nvPicPr>
          <p:cNvPr id="18" name="17 Imagen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20732" r="91452" b="59972"/>
          <a:stretch/>
        </p:blipFill>
        <p:spPr>
          <a:xfrm>
            <a:off x="7942875" y="4343398"/>
            <a:ext cx="490515" cy="705822"/>
          </a:xfrm>
          <a:prstGeom prst="rect">
            <a:avLst/>
          </a:prstGeom>
        </p:spPr>
      </p:pic>
      <p:pic>
        <p:nvPicPr>
          <p:cNvPr id="19" name="18 Imagen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41072" r="91452" b="39631"/>
          <a:stretch/>
        </p:blipFill>
        <p:spPr>
          <a:xfrm>
            <a:off x="8408123" y="4343398"/>
            <a:ext cx="490515" cy="705822"/>
          </a:xfrm>
          <a:prstGeom prst="rect">
            <a:avLst/>
          </a:prstGeom>
        </p:spPr>
      </p:pic>
      <p:pic>
        <p:nvPicPr>
          <p:cNvPr id="16" name="15 Imagen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1230" r="91452" b="79475"/>
          <a:stretch/>
        </p:blipFill>
        <p:spPr>
          <a:xfrm>
            <a:off x="7452360" y="4343399"/>
            <a:ext cx="490515" cy="705822"/>
          </a:xfrm>
          <a:prstGeom prst="rect">
            <a:avLst/>
          </a:prstGeom>
        </p:spPr>
      </p:pic>
      <p:cxnSp>
        <p:nvCxnSpPr>
          <p:cNvPr id="13" name="12 Conector recto"/>
          <p:cNvCxnSpPr/>
          <p:nvPr/>
        </p:nvCxnSpPr>
        <p:spPr>
          <a:xfrm flipH="1">
            <a:off x="8679657" y="4610100"/>
            <a:ext cx="109620" cy="381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H="1" flipV="1">
            <a:off x="8510495" y="4624751"/>
            <a:ext cx="142885" cy="3309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flipH="1">
            <a:off x="8470500" y="6215895"/>
            <a:ext cx="109620" cy="381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flipH="1" flipV="1">
            <a:off x="8301338" y="6230546"/>
            <a:ext cx="142885" cy="3309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02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313" y="1445086"/>
            <a:ext cx="7380287" cy="53597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Estrella de 5 puntas"/>
          <p:cNvSpPr/>
          <p:nvPr/>
        </p:nvSpPr>
        <p:spPr>
          <a:xfrm>
            <a:off x="3777456" y="2772696"/>
            <a:ext cx="457200" cy="38100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054154" y="3673376"/>
            <a:ext cx="2861245" cy="23083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Farmer Level</a:t>
            </a:r>
          </a:p>
          <a:p>
            <a:r>
              <a:rPr lang="en-US" b="1" dirty="0">
                <a:solidFill>
                  <a:prstClr val="black"/>
                </a:solidFill>
              </a:rPr>
              <a:t>All farmers:</a:t>
            </a:r>
          </a:p>
          <a:p>
            <a:r>
              <a:rPr lang="en-US" b="1" dirty="0">
                <a:solidFill>
                  <a:prstClr val="black"/>
                </a:solidFill>
              </a:rPr>
              <a:t>Number of cows:</a:t>
            </a:r>
            <a:r>
              <a:rPr lang="en-US" dirty="0">
                <a:solidFill>
                  <a:prstClr val="black"/>
                </a:solidFill>
              </a:rPr>
              <a:t> 3</a:t>
            </a:r>
          </a:p>
          <a:p>
            <a:r>
              <a:rPr lang="en-US" b="1" dirty="0">
                <a:solidFill>
                  <a:prstClr val="black"/>
                </a:solidFill>
              </a:rPr>
              <a:t>Milk production: </a:t>
            </a:r>
            <a:r>
              <a:rPr lang="en-US" dirty="0">
                <a:solidFill>
                  <a:prstClr val="black"/>
                </a:solidFill>
              </a:rPr>
              <a:t>1.88 units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1230" r="91728" b="79475"/>
          <a:stretch/>
        </p:blipFill>
        <p:spPr>
          <a:xfrm>
            <a:off x="7646297" y="4939748"/>
            <a:ext cx="653153" cy="971261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1014" t="20732" r="91452" b="59972"/>
          <a:stretch/>
        </p:blipFill>
        <p:spPr>
          <a:xfrm>
            <a:off x="8274050" y="4939747"/>
            <a:ext cx="594880" cy="971261"/>
          </a:xfrm>
          <a:prstGeom prst="rect">
            <a:avLst/>
          </a:prstGeom>
        </p:spPr>
      </p:pic>
      <p:cxnSp>
        <p:nvCxnSpPr>
          <p:cNvPr id="15" name="14 Conector recto de flecha"/>
          <p:cNvCxnSpPr/>
          <p:nvPr/>
        </p:nvCxnSpPr>
        <p:spPr>
          <a:xfrm flipV="1">
            <a:off x="4343400" y="1219202"/>
            <a:ext cx="1600200" cy="15534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4343400" y="3153696"/>
            <a:ext cx="1600200" cy="5039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13 Imagen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8891" t="67969" r="72657" b="13092"/>
          <a:stretch/>
        </p:blipFill>
        <p:spPr>
          <a:xfrm>
            <a:off x="6106132" y="4939747"/>
            <a:ext cx="1484372" cy="971261"/>
          </a:xfrm>
          <a:prstGeom prst="rect">
            <a:avLst/>
          </a:prstGeom>
        </p:spPr>
      </p:pic>
      <p:cxnSp>
        <p:nvCxnSpPr>
          <p:cNvPr id="16" name="15 Conector recto"/>
          <p:cNvCxnSpPr/>
          <p:nvPr/>
        </p:nvCxnSpPr>
        <p:spPr>
          <a:xfrm flipH="1">
            <a:off x="8569560" y="5377360"/>
            <a:ext cx="139816" cy="4859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 flipV="1">
            <a:off x="8299450" y="5377360"/>
            <a:ext cx="251454" cy="582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9444" t="39787" r="10466"/>
          <a:stretch/>
        </p:blipFill>
        <p:spPr>
          <a:xfrm>
            <a:off x="6066854" y="2199149"/>
            <a:ext cx="2848545" cy="137135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5" name="4 CuadroTexto"/>
          <p:cNvSpPr txBox="1"/>
          <p:nvPr/>
        </p:nvSpPr>
        <p:spPr>
          <a:xfrm>
            <a:off x="6054154" y="990600"/>
            <a:ext cx="2861245" cy="120032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Aggregated Level</a:t>
            </a:r>
          </a:p>
          <a:p>
            <a:r>
              <a:rPr lang="en-US" b="1" dirty="0">
                <a:solidFill>
                  <a:prstClr val="black"/>
                </a:solidFill>
              </a:rPr>
              <a:t>Total number of cows: </a:t>
            </a:r>
            <a:r>
              <a:rPr lang="en-US" dirty="0">
                <a:solidFill>
                  <a:prstClr val="black"/>
                </a:solidFill>
              </a:rPr>
              <a:t>30</a:t>
            </a:r>
          </a:p>
          <a:p>
            <a:r>
              <a:rPr lang="en-US" b="1" dirty="0">
                <a:solidFill>
                  <a:prstClr val="black"/>
                </a:solidFill>
              </a:rPr>
              <a:t>Total milk production: </a:t>
            </a:r>
            <a:r>
              <a:rPr lang="en-US" dirty="0">
                <a:solidFill>
                  <a:prstClr val="black"/>
                </a:solidFill>
              </a:rPr>
              <a:t>18.75 units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470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313" y="1445087"/>
            <a:ext cx="7380287" cy="5359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4" name="3 CuadroTexto"/>
              <p:cNvSpPr txBox="1"/>
              <p:nvPr/>
            </p:nvSpPr>
            <p:spPr>
              <a:xfrm>
                <a:off x="4419600" y="838200"/>
                <a:ext cx="4648200" cy="72737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s-E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𝑵</m:t>
                          </m:r>
                        </m:e>
                      </m:d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𝑵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  <m:d>
                        <m:dPr>
                          <m:ctrlP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𝑵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𝟒𝟎𝟎</m:t>
                              </m:r>
                            </m:den>
                          </m:f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𝑵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𝟏𝟎</m:t>
                              </m:r>
                            </m:den>
                          </m:f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𝟗</m:t>
                          </m:r>
                        </m:e>
                      </m:d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𝒊𝒇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≤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𝑵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≤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𝟔𝟎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838200"/>
                <a:ext cx="4648200" cy="7273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Arco"/>
          <p:cNvSpPr/>
          <p:nvPr/>
        </p:nvSpPr>
        <p:spPr>
          <a:xfrm>
            <a:off x="3886200" y="1298114"/>
            <a:ext cx="762000" cy="454486"/>
          </a:xfrm>
          <a:prstGeom prst="arc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  <a:scene3d>
            <a:camera prst="orthographicFront">
              <a:rot lat="1080000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704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107" y="1445087"/>
            <a:ext cx="7379494" cy="5359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>
        <mc:Choice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4" name="3 CuadroTexto"/>
              <p:cNvSpPr txBox="1"/>
              <p:nvPr/>
            </p:nvSpPr>
            <p:spPr>
              <a:xfrm>
                <a:off x="2743200" y="661406"/>
                <a:ext cx="6324600" cy="71019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s-E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𝑵</m:t>
                          </m:r>
                        </m:e>
                      </m:d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𝑵</m:t>
                                </m:r>
                              </m:e>
                              <m:e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𝒊𝒇</m:t>
                                </m:r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  <m: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≤</m:t>
                                </m:r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𝑵</m:t>
                                </m:r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≤</m:t>
                                </m:r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𝟐𝟎</m:t>
                                </m:r>
                                <m:d>
                                  <m:dPr>
                                    <m:ctrlPr>
                                      <a:rPr lang="en-US" b="1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en-US" b="1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b="1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ES" b="1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𝒆</m:t>
                                        </m:r>
                                      </m:e>
                                      <m:sup>
                                        <m:r>
                                          <a:rPr lang="en-US" b="1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b="1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𝟎</m:t>
                                        </m:r>
                                        <m:r>
                                          <a:rPr lang="en-US" b="1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.</m:t>
                                        </m:r>
                                        <m:r>
                                          <a:rPr lang="en-US" b="1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</a:rPr>
                                          <m:t>𝟐</m:t>
                                        </m:r>
                                        <m:d>
                                          <m:dPr>
                                            <m:ctrlPr>
                                              <a:rPr lang="en-US" b="1" i="1" smtClean="0">
                                                <a:solidFill>
                                                  <a:prstClr val="black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b="1" i="1" smtClean="0">
                                                <a:solidFill>
                                                  <a:prstClr val="black"/>
                                                </a:solidFill>
                                                <a:latin typeface="Cambria Math"/>
                                              </a:rPr>
                                              <m:t>𝟔𝟎</m:t>
                                            </m:r>
                                            <m:r>
                                              <a:rPr lang="en-US" b="1" i="1" smtClean="0">
                                                <a:solidFill>
                                                  <a:prstClr val="black"/>
                                                </a:solidFill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b="1" i="1" smtClean="0">
                                                <a:solidFill>
                                                  <a:prstClr val="black"/>
                                                </a:solidFill>
                                                <a:latin typeface="Cambria Math"/>
                                              </a:rPr>
                                              <m:t>𝑵</m:t>
                                            </m:r>
                                          </m:e>
                                        </m:d>
                                      </m:sup>
                                    </m:sSup>
                                  </m:e>
                                </m:d>
                                <m: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/(</m:t>
                                </m:r>
                                <m: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𝟖</m:t>
                                    </m:r>
                                  </m:sup>
                                </m:sSup>
                                <m: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e>
                              <m:e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𝒊𝒇</m:t>
                                </m:r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𝟐𝟎</m:t>
                                </m:r>
                                <m: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&lt;</m:t>
                                </m:r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𝑵</m:t>
                                </m:r>
                                <m: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≤</m:t>
                                </m:r>
                                <m: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𝟔𝟎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661406"/>
                <a:ext cx="6324600" cy="71019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4 Conector recto de flecha"/>
          <p:cNvCxnSpPr/>
          <p:nvPr/>
        </p:nvCxnSpPr>
        <p:spPr>
          <a:xfrm flipV="1">
            <a:off x="4267200" y="1295400"/>
            <a:ext cx="4572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704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107</Words>
  <Application>Microsoft Macintosh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Tema de Office</vt:lpstr>
      <vt:lpstr>1_Tema de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MaitePA</dc:creator>
  <cp:lastModifiedBy>Janice Hall</cp:lastModifiedBy>
  <cp:revision>8</cp:revision>
  <dcterms:created xsi:type="dcterms:W3CDTF">2013-09-25T15:03:13Z</dcterms:created>
  <dcterms:modified xsi:type="dcterms:W3CDTF">2013-09-25T15:03:43Z</dcterms:modified>
</cp:coreProperties>
</file>