
<file path=[Content_Types].xml><?xml version="1.0" encoding="utf-8"?>
<Types xmlns="http://schemas.openxmlformats.org/package/2006/content-types">
  <Override PartName="/ppt/slideLayouts/slideLayout4.xml" ContentType="application/vnd.openxmlformats-officedocument.presentationml.slideLayout+xml"/>
  <Default Extension="jpeg" ContentType="image/jpeg"/>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58" r:id="rId3"/>
    <p:sldId id="261" r:id="rId4"/>
    <p:sldId id="257" r:id="rId5"/>
    <p:sldId id="259"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95" d="100"/>
          <a:sy n="95" d="100"/>
        </p:scale>
        <p:origin x="-1976" y="-91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D41135-B794-493E-9AF1-4CC9A7A773A9}" type="datetimeFigureOut">
              <a:rPr lang="en-US" smtClean="0"/>
              <a:pPr/>
              <a:t>7/9/12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9CEF7-12CE-413B-B95E-93A8A2EE0568}"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47685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41135-B794-493E-9AF1-4CC9A7A773A9}" type="datetimeFigureOut">
              <a:rPr lang="en-US" smtClean="0"/>
              <a:pPr/>
              <a:t>7/9/12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9CEF7-12CE-413B-B95E-93A8A2EE0568}"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95078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41135-B794-493E-9AF1-4CC9A7A773A9}" type="datetimeFigureOut">
              <a:rPr lang="en-US" smtClean="0"/>
              <a:pPr/>
              <a:t>7/9/12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9CEF7-12CE-413B-B95E-93A8A2EE0568}"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70587414"/>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41135-B794-493E-9AF1-4CC9A7A773A9}" type="datetimeFigureOut">
              <a:rPr lang="en-US" smtClean="0"/>
              <a:pPr/>
              <a:t>7/9/12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9CEF7-12CE-413B-B95E-93A8A2EE0568}"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12563997"/>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D41135-B794-493E-9AF1-4CC9A7A773A9}" type="datetimeFigureOut">
              <a:rPr lang="en-US" smtClean="0"/>
              <a:pPr/>
              <a:t>7/9/12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9CEF7-12CE-413B-B95E-93A8A2EE0568}"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56034747"/>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D41135-B794-493E-9AF1-4CC9A7A773A9}" type="datetimeFigureOut">
              <a:rPr lang="en-US" smtClean="0"/>
              <a:pPr/>
              <a:t>7/9/12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9CEF7-12CE-413B-B95E-93A8A2EE0568}"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57753753"/>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D41135-B794-493E-9AF1-4CC9A7A773A9}" type="datetimeFigureOut">
              <a:rPr lang="en-US" smtClean="0"/>
              <a:pPr/>
              <a:t>7/9/12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59CEF7-12CE-413B-B95E-93A8A2EE0568}"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77078473"/>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D41135-B794-493E-9AF1-4CC9A7A773A9}" type="datetimeFigureOut">
              <a:rPr lang="en-US" smtClean="0"/>
              <a:pPr/>
              <a:t>7/9/12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9CEF7-12CE-413B-B95E-93A8A2EE0568}"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6014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41135-B794-493E-9AF1-4CC9A7A773A9}" type="datetimeFigureOut">
              <a:rPr lang="en-US" smtClean="0"/>
              <a:pPr/>
              <a:t>7/9/12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9CEF7-12CE-413B-B95E-93A8A2EE0568}"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57253838"/>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D41135-B794-493E-9AF1-4CC9A7A773A9}" type="datetimeFigureOut">
              <a:rPr lang="en-US" smtClean="0"/>
              <a:pPr/>
              <a:t>7/9/12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9CEF7-12CE-413B-B95E-93A8A2EE0568}"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08836252"/>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D41135-B794-493E-9AF1-4CC9A7A773A9}" type="datetimeFigureOut">
              <a:rPr lang="en-US" smtClean="0"/>
              <a:pPr/>
              <a:t>7/9/12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9CEF7-12CE-413B-B95E-93A8A2EE0568}"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25327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41135-B794-493E-9AF1-4CC9A7A773A9}" type="datetimeFigureOut">
              <a:rPr lang="en-US" smtClean="0"/>
              <a:pPr/>
              <a:t>7/9/12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9CEF7-12CE-413B-B95E-93A8A2EE0568}"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22628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lstStyle/>
          <a:p>
            <a:r>
              <a:rPr lang="en-US" b="1" dirty="0" smtClean="0"/>
              <a:t>Teacher’s Guide</a:t>
            </a:r>
            <a:endParaRPr lang="en-US" b="1" dirty="0"/>
          </a:p>
        </p:txBody>
      </p:sp>
      <p:sp>
        <p:nvSpPr>
          <p:cNvPr id="3" name="Subtitle 2"/>
          <p:cNvSpPr>
            <a:spLocks noGrp="1"/>
          </p:cNvSpPr>
          <p:nvPr>
            <p:ph type="subTitle" idx="1"/>
          </p:nvPr>
        </p:nvSpPr>
        <p:spPr>
          <a:xfrm>
            <a:off x="609600" y="2362200"/>
            <a:ext cx="7924800" cy="4038600"/>
          </a:xfrm>
        </p:spPr>
        <p:txBody>
          <a:bodyPr>
            <a:normAutofit/>
          </a:bodyPr>
          <a:lstStyle/>
          <a:p>
            <a:r>
              <a:rPr lang="en-US" sz="4000" b="1" dirty="0" smtClean="0">
                <a:solidFill>
                  <a:schemeClr val="tx1"/>
                </a:solidFill>
              </a:rPr>
              <a:t>Tissue Specific Gene Expression</a:t>
            </a:r>
          </a:p>
          <a:p>
            <a:endParaRPr lang="en-US" b="1" dirty="0">
              <a:solidFill>
                <a:schemeClr val="tx1"/>
              </a:solidFill>
            </a:endParaRPr>
          </a:p>
          <a:p>
            <a:endParaRPr lang="en-US" b="1" dirty="0" smtClean="0">
              <a:solidFill>
                <a:schemeClr val="tx1"/>
              </a:solidFill>
            </a:endParaRPr>
          </a:p>
          <a:p>
            <a:r>
              <a:rPr lang="en-US" sz="3600" b="1" dirty="0">
                <a:solidFill>
                  <a:srgbClr val="FF0000"/>
                </a:solidFill>
              </a:rPr>
              <a:t>How is it that all cells in our body have the same genes, yet cells in different tissues express different genes?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95621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686800" cy="1706562"/>
          </a:xfrm>
        </p:spPr>
        <p:txBody>
          <a:bodyPr>
            <a:noAutofit/>
          </a:bodyPr>
          <a:lstStyle/>
          <a:p>
            <a:pPr algn="l"/>
            <a:r>
              <a:rPr lang="en-US" sz="2400" b="1" dirty="0" smtClean="0">
                <a:solidFill>
                  <a:srgbClr val="FF0000"/>
                </a:solidFill>
              </a:rPr>
              <a:t>Throughout this video students are provided with 5 exercises aimed to  demonstrate, towards the conclusion of the video, the role of the nuclear matrix in exposing a gene or hiding it and how that contributes to regulating tissue specific gene expression.  </a:t>
            </a:r>
            <a:endParaRPr lang="en-US" sz="2400" b="1" dirty="0">
              <a:solidFill>
                <a:srgbClr val="FF0000"/>
              </a:solidFill>
            </a:endParaRPr>
          </a:p>
        </p:txBody>
      </p:sp>
      <p:sp>
        <p:nvSpPr>
          <p:cNvPr id="4" name="TextBox 3"/>
          <p:cNvSpPr txBox="1"/>
          <p:nvPr/>
        </p:nvSpPr>
        <p:spPr>
          <a:xfrm>
            <a:off x="609600" y="3505200"/>
            <a:ext cx="7772400" cy="1754326"/>
          </a:xfrm>
          <a:prstGeom prst="rect">
            <a:avLst/>
          </a:prstGeom>
          <a:noFill/>
        </p:spPr>
        <p:txBody>
          <a:bodyPr wrap="square" rtlCol="0">
            <a:spAutoFit/>
          </a:bodyPr>
          <a:lstStyle/>
          <a:p>
            <a:r>
              <a:rPr lang="en-US" i="1" dirty="0" smtClean="0"/>
              <a:t>The teacher is expected after each exercise to spend time with the students analyzing their answers and discussing with them the outcome of their answers before moving on with the video towards the next exercise.  In the upcoming slides, recommendations are made on how best to analyze the outcome of each exercise, but individual teachers may find better ways, and are encouraged to use what they see best fits their students. </a:t>
            </a:r>
            <a:endParaRPr lang="en-US" i="1"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91776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en-US" sz="2400" b="1" dirty="0" smtClean="0"/>
              <a:t>Exercise I:  </a:t>
            </a:r>
            <a:r>
              <a:rPr lang="en-US" sz="2400" b="1" dirty="0">
                <a:solidFill>
                  <a:srgbClr val="FF0000"/>
                </a:solidFill>
              </a:rPr>
              <a:t>Since all cells have the same genes then how do they acquire different functions and even look different? </a:t>
            </a:r>
            <a:endParaRPr lang="en-US" sz="2400" b="1" dirty="0"/>
          </a:p>
        </p:txBody>
      </p:sp>
      <p:sp>
        <p:nvSpPr>
          <p:cNvPr id="4" name="Content Placeholder 2"/>
          <p:cNvSpPr txBox="1">
            <a:spLocks/>
          </p:cNvSpPr>
          <p:nvPr/>
        </p:nvSpPr>
        <p:spPr>
          <a:xfrm>
            <a:off x="457200" y="1981200"/>
            <a:ext cx="8229600" cy="33528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b="1" dirty="0" smtClean="0"/>
              <a:t>To answer this, students can break into groups or discuss the possible answers with their teacher.  Here the students ought to become aware, if not already aware, of the difference between house keeping genes and tissue specific regulated genes.  </a:t>
            </a:r>
          </a:p>
          <a:p>
            <a:r>
              <a:rPr lang="en-US" sz="2000" b="1" dirty="0" smtClean="0"/>
              <a:t>The expression of the latter imparts on a cell specific functions and shapes. This is illustrated in the example of the four cells that are shown in the video.  Namely, breast cells, inner ear cell, neuron, sperm and ova. </a:t>
            </a:r>
          </a:p>
          <a:p>
            <a:endParaRPr lang="en-US" sz="1600" i="1" dirty="0" smtClean="0"/>
          </a:p>
          <a:p>
            <a:endParaRPr lang="en-US" sz="1600" i="1" dirty="0"/>
          </a:p>
          <a:p>
            <a:r>
              <a:rPr lang="en-US" sz="1600" i="1" dirty="0" smtClean="0"/>
              <a:t>Note: The images for these cells are colored due to fluorescence-based imaging technology (as in breast and neuron) or visualized via scanning electron microscopy (as in inner ear cell, ova and sperm).  The latter allows for a greater degree of magnification. </a:t>
            </a:r>
            <a:endParaRPr lang="en-US" sz="1600" i="1"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91721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458200" cy="1325562"/>
          </a:xfrm>
        </p:spPr>
        <p:txBody>
          <a:bodyPr>
            <a:normAutofit fontScale="90000"/>
          </a:bodyPr>
          <a:lstStyle/>
          <a:p>
            <a:pPr algn="l"/>
            <a:r>
              <a:rPr lang="en-US" sz="2400" b="1" dirty="0" smtClean="0"/>
              <a:t>A basic notion in biology that most high school students fail to conceptualize is the fact that all cells in the animal or human body contain the same DNA yet different cells in different tissues express different genes. </a:t>
            </a:r>
            <a:endParaRPr lang="en-US" sz="2400" b="1" dirty="0"/>
          </a:p>
        </p:txBody>
      </p:sp>
      <p:sp>
        <p:nvSpPr>
          <p:cNvPr id="3" name="Content Placeholder 2"/>
          <p:cNvSpPr>
            <a:spLocks noGrp="1"/>
          </p:cNvSpPr>
          <p:nvPr>
            <p:ph idx="1"/>
          </p:nvPr>
        </p:nvSpPr>
        <p:spPr>
          <a:xfrm>
            <a:off x="457200" y="1600200"/>
            <a:ext cx="8458200" cy="4525963"/>
          </a:xfrm>
        </p:spPr>
        <p:txBody>
          <a:bodyPr>
            <a:normAutofit/>
          </a:bodyPr>
          <a:lstStyle/>
          <a:p>
            <a:pPr marL="457200" lvl="1" indent="0">
              <a:buNone/>
            </a:pPr>
            <a:endParaRPr lang="en-US" sz="2000" dirty="0"/>
          </a:p>
          <a:p>
            <a:pPr marL="457200" lvl="1" indent="0">
              <a:buNone/>
            </a:pPr>
            <a:r>
              <a:rPr lang="en-US" b="1" u="sng" dirty="0" smtClean="0"/>
              <a:t>Genes can be broadly divided into two classes: </a:t>
            </a:r>
            <a:endParaRPr lang="en-US" b="1" u="sng" dirty="0"/>
          </a:p>
          <a:p>
            <a:pPr marL="457200" lvl="1" indent="0">
              <a:buNone/>
            </a:pPr>
            <a:endParaRPr lang="en-US" sz="2000" dirty="0" smtClean="0"/>
          </a:p>
          <a:p>
            <a:pPr marL="457200" lvl="1" indent="0">
              <a:buNone/>
            </a:pPr>
            <a:r>
              <a:rPr lang="en-US" sz="2000" b="1" dirty="0" smtClean="0"/>
              <a:t>1- “House-keeping genes”.  These are needed, to sustain basic functions of a cell such as nutrient uptake, protein synthesis, DNA synthesis and other basic metabolic functions. </a:t>
            </a:r>
          </a:p>
          <a:p>
            <a:pPr marL="457200" lvl="1" indent="0">
              <a:buNone/>
            </a:pPr>
            <a:endParaRPr lang="en-US" sz="2000" b="1" dirty="0" smtClean="0"/>
          </a:p>
          <a:p>
            <a:pPr marL="457200" lvl="1" indent="0">
              <a:buNone/>
            </a:pPr>
            <a:r>
              <a:rPr lang="en-US" sz="2000" b="1" dirty="0" smtClean="0"/>
              <a:t>2- “Tissue Specific Genes”.  The expression of these genes vary </a:t>
            </a:r>
            <a:r>
              <a:rPr lang="en-US" sz="2000" b="1" dirty="0"/>
              <a:t>depending on the type of tissue and the stage of development. </a:t>
            </a:r>
            <a:r>
              <a:rPr lang="en-US" sz="2000" b="1" dirty="0" smtClean="0"/>
              <a:t> These genes are </a:t>
            </a:r>
            <a:r>
              <a:rPr lang="en-US" sz="2000" b="1" dirty="0"/>
              <a:t>responsible for the synthesis of proteins specifically produced by one cell/tissue type but not by another, and at a certain stage of development. </a:t>
            </a:r>
            <a:r>
              <a:rPr lang="en-US" sz="2000" b="1" dirty="0" smtClean="0"/>
              <a:t>(Milk protein in breast cells, insulin in pancreatic cells </a:t>
            </a:r>
            <a:r>
              <a:rPr lang="en-US" sz="2000" b="1" dirty="0" err="1" smtClean="0"/>
              <a:t>etc</a:t>
            </a:r>
            <a:r>
              <a:rPr lang="en-US" sz="2000" b="1" dirty="0" smtClean="0"/>
              <a:t> …)</a:t>
            </a:r>
            <a:endParaRPr lang="en-US" sz="2000" b="1"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12395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Exercises II &amp; III: </a:t>
            </a:r>
            <a:r>
              <a:rPr lang="en-US" b="1" dirty="0" smtClean="0">
                <a:solidFill>
                  <a:srgbClr val="FF0000"/>
                </a:solidFill>
              </a:rPr>
              <a:t>How big is the cell? </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sz="2000" b="1" dirty="0" smtClean="0"/>
              <a:t>In the second exercise, students are asked four questions that basically alerts them to the fact that the cell can not be seen with the naked eye, and that it’s about 20 micrometers in size.  </a:t>
            </a:r>
          </a:p>
          <a:p>
            <a:r>
              <a:rPr lang="en-US" sz="2000" b="1" dirty="0" smtClean="0"/>
              <a:t>In the third exercise, students will be able to guess the size of all cellular organelles by sketching to scale the cell and benchmarking the size of the organelles to the actual size of the 20 micrometer cell.</a:t>
            </a:r>
          </a:p>
          <a:p>
            <a:r>
              <a:rPr lang="en-US" sz="2000" b="1" dirty="0" smtClean="0"/>
              <a:t>The intent of these two exercises is to allow the teacher to guide students into the nucleus while appreciating the small size of this organelle. Nevertheless and despite its size (10 micrometers or so), the nucleus can efficiently package the entire DNA in a manner that is highly organized as will become evident to the students as they proceed through the video. </a:t>
            </a:r>
          </a:p>
          <a:p>
            <a:endParaRPr lang="en-US" sz="2000" dirty="0" smtClean="0"/>
          </a:p>
          <a:p>
            <a:r>
              <a:rPr lang="en-US" sz="2000" i="1" dirty="0" smtClean="0"/>
              <a:t>Note: For exercise II, it may be a good idea to tabulate the student responses and show them how many got the answers right vs. those that got it wrong.  This can be followed by discussion of the results.  </a:t>
            </a:r>
          </a:p>
          <a:p>
            <a:r>
              <a:rPr lang="en-US" sz="2000" i="1" dirty="0" smtClean="0"/>
              <a:t>In Exercise III, the teacher should be after approximate values for the size of organelles rather than specifics.  For example a nucleus is about 10 microns, a mitochondria is about 1 micron, the membrane thickness is few nanometers so on and so forth.  These measures will alarm the students as they learn that the DNA is 2 meters in length and has to be packaged in an orderly manner inside the nucleus. </a:t>
            </a:r>
            <a:endParaRPr lang="en-US" i="1"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45844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Exercise IV: </a:t>
            </a:r>
            <a:r>
              <a:rPr lang="en-US" sz="3200" b="1" dirty="0" smtClean="0">
                <a:solidFill>
                  <a:srgbClr val="FF0000"/>
                </a:solidFill>
              </a:rPr>
              <a:t>DNA packaging and organization in the nucleus. </a:t>
            </a:r>
            <a:endParaRPr lang="en-US" sz="3200" b="1" dirty="0">
              <a:solidFill>
                <a:srgbClr val="FF0000"/>
              </a:solidFill>
            </a:endParaRPr>
          </a:p>
        </p:txBody>
      </p:sp>
      <p:sp>
        <p:nvSpPr>
          <p:cNvPr id="3" name="Content Placeholder 2"/>
          <p:cNvSpPr>
            <a:spLocks noGrp="1"/>
          </p:cNvSpPr>
          <p:nvPr>
            <p:ph idx="1"/>
          </p:nvPr>
        </p:nvSpPr>
        <p:spPr/>
        <p:txBody>
          <a:bodyPr/>
          <a:lstStyle/>
          <a:p>
            <a:r>
              <a:rPr lang="en-US" sz="2000" b="1" dirty="0" smtClean="0"/>
              <a:t>In this exercise students will most likely answer the questions posed correctly.  i.e. that the DNA packaging is not random and that it’s packaging differs between tissues. </a:t>
            </a:r>
          </a:p>
          <a:p>
            <a:r>
              <a:rPr lang="en-US" sz="2000" b="1" dirty="0" smtClean="0"/>
              <a:t>At this point, it is a good idea to discuss with the students how such an organization can be achieved, maintained, and modulated. The teacher can at this point suggest that the existence of a “tiny” scaffold in the nucleus (later to be identified to the students as a nuclear matrix also known as a nuclear skeleton) will allow the cell to achieve the packaging and organization it needs. </a:t>
            </a:r>
            <a:endParaRPr lang="en-US" b="1"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33342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a:bodyPr>
          <a:lstStyle/>
          <a:p>
            <a:r>
              <a:rPr lang="en-US" sz="3200" b="1" dirty="0" smtClean="0"/>
              <a:t>Exercise V: </a:t>
            </a:r>
            <a:r>
              <a:rPr lang="en-US" sz="3200" b="1" dirty="0" smtClean="0">
                <a:solidFill>
                  <a:srgbClr val="FF0000"/>
                </a:solidFill>
              </a:rPr>
              <a:t>How does the cell expose and or hide the genes that it needs to express or shut down? </a:t>
            </a:r>
            <a:endParaRPr lang="en-US" sz="3200" b="1" dirty="0">
              <a:solidFill>
                <a:srgbClr val="FF0000"/>
              </a:solidFill>
            </a:endParaRPr>
          </a:p>
        </p:txBody>
      </p:sp>
      <p:sp>
        <p:nvSpPr>
          <p:cNvPr id="3" name="Content Placeholder 2"/>
          <p:cNvSpPr>
            <a:spLocks noGrp="1"/>
          </p:cNvSpPr>
          <p:nvPr>
            <p:ph idx="1"/>
          </p:nvPr>
        </p:nvSpPr>
        <p:spPr/>
        <p:txBody>
          <a:bodyPr>
            <a:normAutofit fontScale="92500"/>
          </a:bodyPr>
          <a:lstStyle/>
          <a:p>
            <a:r>
              <a:rPr lang="en-US" sz="2000" b="1" dirty="0" smtClean="0"/>
              <a:t>In this exercise, it is important that students understand that the nuclear matrix helps in the organization and packaging of the DNA.  In addition and most importantly, students should be aware that that the nuclear matrix is also a dynamic structure.  As it changes its architecture, the DNA also changes its mode of packaging thus exposing or hiding genes of interest. </a:t>
            </a:r>
          </a:p>
          <a:p>
            <a:endParaRPr lang="en-US" sz="2000" dirty="0"/>
          </a:p>
          <a:p>
            <a:r>
              <a:rPr lang="en-US" sz="2000" i="1" dirty="0" smtClean="0"/>
              <a:t>Note: As a teacher, please remember that other factors also affect DNA packaging and gene expression.  Example are  histone and non-histone proteins and DNA methylation (epigenetics) but these topics were not discussed in this presentation.  This was mentioned in passing at the closing of the video prior to the concluding remarks. </a:t>
            </a:r>
          </a:p>
          <a:p>
            <a:endParaRPr lang="en-US" sz="2000" i="1" dirty="0"/>
          </a:p>
          <a:p>
            <a:r>
              <a:rPr lang="en-US" sz="2000" i="1" dirty="0" smtClean="0"/>
              <a:t>Next slide demonstrates in a schematic diagram what a nuclear matrix looks like.  A transmission electron microscopy image of the matrix is also shown.</a:t>
            </a:r>
            <a:endParaRPr lang="en-US" i="1"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98797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6" name="Group 5"/>
          <p:cNvGrpSpPr/>
          <p:nvPr/>
        </p:nvGrpSpPr>
        <p:grpSpPr>
          <a:xfrm>
            <a:off x="10886" y="791649"/>
            <a:ext cx="4572000" cy="6066351"/>
            <a:chOff x="10886" y="791649"/>
            <a:chExt cx="4572000" cy="6066351"/>
          </a:xfrm>
        </p:grpSpPr>
        <p:pic>
          <p:nvPicPr>
            <p:cNvPr id="1025" name="Picture 5" descr="Figure 1.6.png"/>
            <p:cNvPicPr>
              <a:picLocks noChangeAspect="1" noChangeArrowheads="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2777" y="791649"/>
              <a:ext cx="4403023" cy="3505200"/>
            </a:xfrm>
            <a:prstGeom prst="rect">
              <a:avLst/>
            </a:prstGeo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7" name="Rectangle 6"/>
            <p:cNvSpPr/>
            <p:nvPr/>
          </p:nvSpPr>
          <p:spPr>
            <a:xfrm>
              <a:off x="10886" y="4826675"/>
              <a:ext cx="4572000" cy="2031325"/>
            </a:xfrm>
            <a:prstGeom prst="rect">
              <a:avLst/>
            </a:prstGeom>
          </p:spPr>
          <p:txBody>
            <a:bodyPr>
              <a:spAutoFit/>
            </a:bodyPr>
            <a:lstStyle/>
            <a:p>
              <a:r>
                <a:rPr lang="en-US" dirty="0" smtClean="0"/>
                <a:t>Schematic diagram of a nuclear matrix referred to as inner and outer matrix.  </a:t>
              </a:r>
            </a:p>
            <a:p>
              <a:endParaRPr lang="en-US" sz="1200" i="1" dirty="0" smtClean="0"/>
            </a:p>
            <a:p>
              <a:endParaRPr lang="en-US" sz="1200" i="1" dirty="0"/>
            </a:p>
            <a:p>
              <a:endParaRPr lang="en-US" sz="1200" i="1" dirty="0" smtClean="0"/>
            </a:p>
            <a:p>
              <a:endParaRPr lang="en-US" sz="1200" i="1" dirty="0"/>
            </a:p>
            <a:p>
              <a:r>
                <a:rPr lang="en-US" sz="1200" i="1" dirty="0" smtClean="0"/>
                <a:t>From:  Gene </a:t>
              </a:r>
              <a:r>
                <a:rPr lang="en-US" sz="1200" i="1" dirty="0" err="1"/>
                <a:t>Ther</a:t>
              </a:r>
              <a:r>
                <a:rPr lang="en-US" sz="1200" i="1" dirty="0"/>
                <a:t> </a:t>
              </a:r>
              <a:r>
                <a:rPr lang="en-US" sz="1200" i="1" dirty="0" err="1"/>
                <a:t>Mol</a:t>
              </a:r>
              <a:r>
                <a:rPr lang="en-US" sz="1200" i="1" dirty="0"/>
                <a:t> </a:t>
              </a:r>
              <a:r>
                <a:rPr lang="en-US" sz="1200" i="1" dirty="0" err="1"/>
                <a:t>Biol</a:t>
              </a:r>
              <a:r>
                <a:rPr lang="en-US" sz="1200" i="1" dirty="0"/>
                <a:t> </a:t>
              </a:r>
              <a:r>
                <a:rPr lang="en-US" sz="1200" i="1" dirty="0" err="1"/>
                <a:t>Vol</a:t>
              </a:r>
              <a:r>
                <a:rPr lang="en-US" sz="1200" i="1" dirty="0"/>
                <a:t> 13, 231-243, </a:t>
              </a:r>
              <a:r>
                <a:rPr lang="en-US" sz="1200" i="1" dirty="0" smtClean="0"/>
                <a:t>(2009); by </a:t>
              </a:r>
              <a:r>
                <a:rPr lang="en-US" sz="1200" i="1" dirty="0" err="1" smtClean="0"/>
                <a:t>Linnemann</a:t>
              </a:r>
              <a:r>
                <a:rPr lang="en-US" sz="1200" i="1" dirty="0" smtClean="0"/>
                <a:t>, and </a:t>
              </a:r>
              <a:r>
                <a:rPr lang="en-US" sz="1200" i="1" dirty="0" err="1" smtClean="0"/>
                <a:t>Krawetz</a:t>
              </a:r>
              <a:r>
                <a:rPr lang="en-US" sz="1200" i="1" baseline="30000" dirty="0" smtClean="0"/>
                <a:t> </a:t>
              </a:r>
              <a:endParaRPr lang="en-US" sz="1200" i="1" dirty="0"/>
            </a:p>
            <a:p>
              <a:endParaRPr lang="en-US" dirty="0"/>
            </a:p>
          </p:txBody>
        </p:sp>
      </p:grpSp>
      <p:grpSp>
        <p:nvGrpSpPr>
          <p:cNvPr id="11" name="Group 10"/>
          <p:cNvGrpSpPr/>
          <p:nvPr/>
        </p:nvGrpSpPr>
        <p:grpSpPr>
          <a:xfrm>
            <a:off x="2201426" y="8263"/>
            <a:ext cx="4807278" cy="6544937"/>
            <a:chOff x="2201426" y="8263"/>
            <a:chExt cx="4807278" cy="6544937"/>
          </a:xfrm>
        </p:grpSpPr>
        <p:sp>
          <p:nvSpPr>
            <p:cNvPr id="22" name="TextBox 21"/>
            <p:cNvSpPr txBox="1"/>
            <p:nvPr/>
          </p:nvSpPr>
          <p:spPr>
            <a:xfrm>
              <a:off x="2201426" y="8263"/>
              <a:ext cx="4807278" cy="769441"/>
            </a:xfrm>
            <a:prstGeom prst="rect">
              <a:avLst/>
            </a:prstGeom>
            <a:noFill/>
          </p:spPr>
          <p:txBody>
            <a:bodyPr wrap="none" rtlCol="0">
              <a:spAutoFit/>
            </a:bodyPr>
            <a:lstStyle/>
            <a:p>
              <a:r>
                <a:rPr lang="en-US" sz="4400" b="1" dirty="0" smtClean="0">
                  <a:solidFill>
                    <a:srgbClr val="FF0000"/>
                  </a:solidFill>
                </a:rPr>
                <a:t>The Nuclear Matrix </a:t>
              </a:r>
              <a:endParaRPr lang="en-US" sz="4400" b="1" dirty="0">
                <a:solidFill>
                  <a:srgbClr val="FF0000"/>
                </a:solidFill>
              </a:endParaRPr>
            </a:p>
          </p:txBody>
        </p:sp>
        <p:grpSp>
          <p:nvGrpSpPr>
            <p:cNvPr id="4" name="Group 3"/>
            <p:cNvGrpSpPr/>
            <p:nvPr/>
          </p:nvGrpSpPr>
          <p:grpSpPr>
            <a:xfrm>
              <a:off x="2296886" y="685800"/>
              <a:ext cx="4603701" cy="5867400"/>
              <a:chOff x="2296886" y="685800"/>
              <a:chExt cx="4603701" cy="5867400"/>
            </a:xfrm>
          </p:grpSpPr>
          <p:cxnSp>
            <p:nvCxnSpPr>
              <p:cNvPr id="17" name="Straight Connector 16"/>
              <p:cNvCxnSpPr/>
              <p:nvPr/>
            </p:nvCxnSpPr>
            <p:spPr>
              <a:xfrm>
                <a:off x="4648200" y="685800"/>
                <a:ext cx="0" cy="586740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296886" y="685800"/>
                <a:ext cx="4603701" cy="0"/>
              </a:xfrm>
              <a:prstGeom prst="line">
                <a:avLst/>
              </a:prstGeom>
              <a:ln w="63500"/>
            </p:spPr>
            <p:style>
              <a:lnRef idx="1">
                <a:schemeClr val="accent1"/>
              </a:lnRef>
              <a:fillRef idx="0">
                <a:schemeClr val="accent1"/>
              </a:fillRef>
              <a:effectRef idx="0">
                <a:schemeClr val="accent1"/>
              </a:effectRef>
              <a:fontRef idx="minor">
                <a:schemeClr val="tx1"/>
              </a:fontRef>
            </p:style>
          </p:cxnSp>
        </p:grpSp>
      </p:grpSp>
      <p:grpSp>
        <p:nvGrpSpPr>
          <p:cNvPr id="9" name="Group 8"/>
          <p:cNvGrpSpPr/>
          <p:nvPr/>
        </p:nvGrpSpPr>
        <p:grpSpPr>
          <a:xfrm>
            <a:off x="4696667" y="838201"/>
            <a:ext cx="4512069" cy="5010328"/>
            <a:chOff x="4696667" y="838201"/>
            <a:chExt cx="4512069" cy="5010328"/>
          </a:xfrm>
        </p:grpSpPr>
        <p:sp>
          <p:nvSpPr>
            <p:cNvPr id="8" name="TextBox 7"/>
            <p:cNvSpPr txBox="1"/>
            <p:nvPr/>
          </p:nvSpPr>
          <p:spPr>
            <a:xfrm>
              <a:off x="4696667" y="4648200"/>
              <a:ext cx="4512069" cy="1200329"/>
            </a:xfrm>
            <a:prstGeom prst="rect">
              <a:avLst/>
            </a:prstGeom>
            <a:noFill/>
          </p:spPr>
          <p:txBody>
            <a:bodyPr wrap="none" rtlCol="0">
              <a:spAutoFit/>
            </a:bodyPr>
            <a:lstStyle/>
            <a:p>
              <a:r>
                <a:rPr lang="en-US" dirty="0" smtClean="0"/>
                <a:t>Electron microscopy image of the nuclear </a:t>
              </a:r>
            </a:p>
            <a:p>
              <a:r>
                <a:rPr lang="en-US" dirty="0" smtClean="0"/>
                <a:t>matrix network inside the nucleus, bound by </a:t>
              </a:r>
            </a:p>
            <a:p>
              <a:r>
                <a:rPr lang="en-US" dirty="0" smtClean="0"/>
                <a:t>the nuclear membrane.  The cell cytoskeleton </a:t>
              </a:r>
            </a:p>
            <a:p>
              <a:r>
                <a:rPr lang="en-US" dirty="0" smtClean="0"/>
                <a:t>appears in the cytosol. </a:t>
              </a:r>
            </a:p>
          </p:txBody>
        </p:sp>
        <p:grpSp>
          <p:nvGrpSpPr>
            <p:cNvPr id="3" name="Group 2"/>
            <p:cNvGrpSpPr/>
            <p:nvPr/>
          </p:nvGrpSpPr>
          <p:grpSpPr>
            <a:xfrm>
              <a:off x="4828626" y="838201"/>
              <a:ext cx="4143923" cy="3539988"/>
              <a:chOff x="4828626" y="838201"/>
              <a:chExt cx="4143923" cy="3539988"/>
            </a:xfrm>
          </p:grpSpPr>
          <p:pic>
            <p:nvPicPr>
              <p:cNvPr id="1028" name="Picture 4" descr="http://8e.devbio.com/images/ch05/0508fig1.jpg"/>
              <p:cNvPicPr>
                <a:picLocks noChangeAspect="1" noChangeArrowheads="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828626" y="838201"/>
                <a:ext cx="4143923" cy="3539988"/>
              </a:xfrm>
              <a:prstGeom prst="rect">
                <a:avLst/>
              </a:prstGeo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grpSp>
            <p:nvGrpSpPr>
              <p:cNvPr id="2" name="Group 1"/>
              <p:cNvGrpSpPr/>
              <p:nvPr/>
            </p:nvGrpSpPr>
            <p:grpSpPr>
              <a:xfrm>
                <a:off x="4828627" y="1018596"/>
                <a:ext cx="3547863" cy="2603416"/>
                <a:chOff x="4828627" y="1018596"/>
                <a:chExt cx="3547863" cy="2603416"/>
              </a:xfrm>
            </p:grpSpPr>
            <p:sp>
              <p:nvSpPr>
                <p:cNvPr id="18" name="TextBox 17"/>
                <p:cNvSpPr txBox="1"/>
                <p:nvPr/>
              </p:nvSpPr>
              <p:spPr>
                <a:xfrm>
                  <a:off x="6952702" y="1825398"/>
                  <a:ext cx="1423788" cy="369332"/>
                </a:xfrm>
                <a:prstGeom prst="rect">
                  <a:avLst/>
                </a:prstGeom>
                <a:noFill/>
              </p:spPr>
              <p:txBody>
                <a:bodyPr wrap="none" rtlCol="0">
                  <a:spAutoFit/>
                </a:bodyPr>
                <a:lstStyle/>
                <a:p>
                  <a:r>
                    <a:rPr lang="en-US" b="1" dirty="0" smtClean="0">
                      <a:solidFill>
                        <a:srgbClr val="002060"/>
                      </a:solidFill>
                    </a:rPr>
                    <a:t>Cytoskeleton</a:t>
                  </a:r>
                  <a:endParaRPr lang="en-US" b="1" dirty="0">
                    <a:solidFill>
                      <a:srgbClr val="002060"/>
                    </a:solidFill>
                  </a:endParaRPr>
                </a:p>
              </p:txBody>
            </p:sp>
            <p:cxnSp>
              <p:nvCxnSpPr>
                <p:cNvPr id="10" name="Straight Arrow Connector 9"/>
                <p:cNvCxnSpPr/>
                <p:nvPr/>
              </p:nvCxnSpPr>
              <p:spPr>
                <a:xfrm flipH="1">
                  <a:off x="5943600" y="1444398"/>
                  <a:ext cx="457200" cy="381000"/>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317671" y="3108934"/>
                  <a:ext cx="625929" cy="396266"/>
                </a:xfrm>
                <a:prstGeom prst="straightConnector1">
                  <a:avLst/>
                </a:prstGeom>
                <a:ln w="635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7240566" y="2282598"/>
                  <a:ext cx="457200" cy="381000"/>
                </a:xfrm>
                <a:prstGeom prst="straightConnector1">
                  <a:avLst/>
                </a:prstGeom>
                <a:ln w="635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562600" y="1018596"/>
                  <a:ext cx="2019848" cy="369332"/>
                </a:xfrm>
                <a:prstGeom prst="rect">
                  <a:avLst/>
                </a:prstGeom>
                <a:noFill/>
              </p:spPr>
              <p:txBody>
                <a:bodyPr wrap="none" rtlCol="0">
                  <a:spAutoFit/>
                </a:bodyPr>
                <a:lstStyle/>
                <a:p>
                  <a:r>
                    <a:rPr lang="en-US" b="1" dirty="0" smtClean="0">
                      <a:solidFill>
                        <a:srgbClr val="FF0000"/>
                      </a:solidFill>
                    </a:rPr>
                    <a:t>Nuclear membrane</a:t>
                  </a:r>
                  <a:endParaRPr lang="en-US" b="1" dirty="0">
                    <a:solidFill>
                      <a:srgbClr val="FF0000"/>
                    </a:solidFill>
                  </a:endParaRPr>
                </a:p>
              </p:txBody>
            </p:sp>
            <p:sp>
              <p:nvSpPr>
                <p:cNvPr id="19" name="TextBox 18"/>
                <p:cNvSpPr txBox="1"/>
                <p:nvPr/>
              </p:nvSpPr>
              <p:spPr>
                <a:xfrm>
                  <a:off x="4828627" y="2462603"/>
                  <a:ext cx="976549" cy="646331"/>
                </a:xfrm>
                <a:prstGeom prst="rect">
                  <a:avLst/>
                </a:prstGeom>
                <a:noFill/>
              </p:spPr>
              <p:txBody>
                <a:bodyPr wrap="none" rtlCol="0">
                  <a:spAutoFit/>
                </a:bodyPr>
                <a:lstStyle/>
                <a:p>
                  <a:r>
                    <a:rPr lang="en-US" b="1" dirty="0" smtClean="0">
                      <a:solidFill>
                        <a:srgbClr val="FFFF00"/>
                      </a:solidFill>
                    </a:rPr>
                    <a:t>Nuclear </a:t>
                  </a:r>
                </a:p>
                <a:p>
                  <a:r>
                    <a:rPr lang="en-US" b="1" dirty="0" smtClean="0">
                      <a:solidFill>
                        <a:srgbClr val="FFFF00"/>
                      </a:solidFill>
                    </a:rPr>
                    <a:t>Matrix</a:t>
                  </a:r>
                  <a:endParaRPr lang="en-US" b="1" dirty="0">
                    <a:solidFill>
                      <a:srgbClr val="FFFF00"/>
                    </a:solidFill>
                  </a:endParaRPr>
                </a:p>
              </p:txBody>
            </p:sp>
            <p:cxnSp>
              <p:nvCxnSpPr>
                <p:cNvPr id="20" name="Straight Arrow Connector 19"/>
                <p:cNvCxnSpPr/>
                <p:nvPr/>
              </p:nvCxnSpPr>
              <p:spPr>
                <a:xfrm flipH="1">
                  <a:off x="4953000" y="3149546"/>
                  <a:ext cx="364671" cy="472466"/>
                </a:xfrm>
                <a:prstGeom prst="straightConnector1">
                  <a:avLst/>
                </a:prstGeom>
                <a:ln w="635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5316901" y="2068683"/>
                  <a:ext cx="0" cy="475566"/>
                </a:xfrm>
                <a:prstGeom prst="straightConnector1">
                  <a:avLst/>
                </a:prstGeom>
                <a:ln w="6350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5439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1108</Words>
  <Application>Microsoft Macintosh PowerPoint</Application>
  <PresentationFormat>On-screen Show (4:3)</PresentationFormat>
  <Paragraphs>51</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Teacher’s Guide</vt:lpstr>
      <vt:lpstr>Throughout this video students are provided with 5 exercises aimed to  demonstrate, towards the conclusion of the video, the role of the nuclear matrix in exposing a gene or hiding it and how that contributes to regulating tissue specific gene expression.  </vt:lpstr>
      <vt:lpstr>Exercise I:  Since all cells have the same genes then how do they acquire different functions and even look different? </vt:lpstr>
      <vt:lpstr>A basic notion in biology that most high school students fail to conceptualize is the fact that all cells in the animal or human body contain the same DNA yet different cells in different tissues express different genes. </vt:lpstr>
      <vt:lpstr>Exercises II &amp; III: How big is the cell? </vt:lpstr>
      <vt:lpstr>Exercise IV: DNA packaging and organization in the nucleus. </vt:lpstr>
      <vt:lpstr>Exercise V: How does the cell expose and or hide the genes that it needs to express or shut down? </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Teacher’s Guide</dc:title>
  <dc:creator>rtalhouk</dc:creator>
  <cp:lastModifiedBy>Janice Hall</cp:lastModifiedBy>
  <cp:revision>20</cp:revision>
  <dcterms:created xsi:type="dcterms:W3CDTF">2012-07-09T17:05:13Z</dcterms:created>
  <dcterms:modified xsi:type="dcterms:W3CDTF">2012-07-09T17:05:42Z</dcterms:modified>
</cp:coreProperties>
</file>